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48" r:id="rId1"/>
    <p:sldMasterId id="2147483664" r:id="rId2"/>
    <p:sldMasterId id="2147483679" r:id="rId3"/>
  </p:sldMasterIdLst>
  <p:notesMasterIdLst>
    <p:notesMasterId r:id="rId29"/>
  </p:notesMasterIdLst>
  <p:sldIdLst>
    <p:sldId id="272" r:id="rId4"/>
    <p:sldId id="296" r:id="rId5"/>
    <p:sldId id="259" r:id="rId6"/>
    <p:sldId id="334" r:id="rId7"/>
    <p:sldId id="349" r:id="rId8"/>
    <p:sldId id="350" r:id="rId9"/>
    <p:sldId id="363" r:id="rId10"/>
    <p:sldId id="340" r:id="rId11"/>
    <p:sldId id="333" r:id="rId12"/>
    <p:sldId id="321" r:id="rId13"/>
    <p:sldId id="346" r:id="rId14"/>
    <p:sldId id="357" r:id="rId15"/>
    <p:sldId id="359" r:id="rId16"/>
    <p:sldId id="360" r:id="rId17"/>
    <p:sldId id="361" r:id="rId18"/>
    <p:sldId id="362" r:id="rId19"/>
    <p:sldId id="338" r:id="rId20"/>
    <p:sldId id="341" r:id="rId21"/>
    <p:sldId id="352" r:id="rId22"/>
    <p:sldId id="353" r:id="rId23"/>
    <p:sldId id="344" r:id="rId24"/>
    <p:sldId id="342" r:id="rId25"/>
    <p:sldId id="337" r:id="rId26"/>
    <p:sldId id="364" r:id="rId27"/>
    <p:sldId id="279" r:id="rId28"/>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A5"/>
    <a:srgbClr val="2358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07" autoAdjust="0"/>
    <p:restoredTop sz="93784" autoAdjust="0"/>
  </p:normalViewPr>
  <p:slideViewPr>
    <p:cSldViewPr snapToGrid="0">
      <p:cViewPr>
        <p:scale>
          <a:sx n="48" d="100"/>
          <a:sy n="48" d="100"/>
        </p:scale>
        <p:origin x="1396" y="444"/>
      </p:cViewPr>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presProps" Target="presProps.xml"/><Relationship Id="rId8"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F4EC4F-C16A-42F0-8E27-EB27B1FEF4FC}" type="datetimeFigureOut">
              <a:rPr lang="zh-TW" altLang="en-US" smtClean="0"/>
              <a:t>2024/8/1</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5B063A-D37D-485A-8743-7C2887097659}" type="slidenum">
              <a:rPr lang="zh-TW" altLang="en-US" smtClean="0"/>
              <a:t>‹#›</a:t>
            </a:fld>
            <a:endParaRPr lang="zh-TW" altLang="en-US"/>
          </a:p>
        </p:txBody>
      </p:sp>
    </p:spTree>
    <p:extLst>
      <p:ext uri="{BB962C8B-B14F-4D97-AF65-F5344CB8AC3E}">
        <p14:creationId xmlns:p14="http://schemas.microsoft.com/office/powerpoint/2010/main" val="1298981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這個研究主要是在探討如何結合多模態資料以提升氣體辨識的準確度</a:t>
            </a:r>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0</a:t>
            </a:fld>
            <a:endParaRPr lang="zh-TW" altLang="en-US"/>
          </a:p>
        </p:txBody>
      </p:sp>
    </p:spTree>
    <p:extLst>
      <p:ext uri="{BB962C8B-B14F-4D97-AF65-F5344CB8AC3E}">
        <p14:creationId xmlns:p14="http://schemas.microsoft.com/office/powerpoint/2010/main" val="28155352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我們的模型有點像把</a:t>
            </a:r>
            <a:r>
              <a:rPr lang="en-US" altLang="zh-TW" dirty="0" err="1"/>
              <a:t>img</a:t>
            </a:r>
            <a:r>
              <a:rPr lang="zh-TW" altLang="en-US" dirty="0"/>
              <a:t>視為</a:t>
            </a:r>
            <a:r>
              <a:rPr lang="en-US" altLang="zh-TW" dirty="0"/>
              <a:t>2</a:t>
            </a:r>
            <a:r>
              <a:rPr lang="zh-TW" altLang="en-US" dirty="0"/>
              <a:t>個模態</a:t>
            </a:r>
            <a:endParaRPr lang="en-US" altLang="zh-TW" dirty="0"/>
          </a:p>
          <a:p>
            <a:endParaRPr lang="en-US" altLang="zh-TW" dirty="0"/>
          </a:p>
          <a:p>
            <a:r>
              <a:rPr lang="en-US" altLang="zh-TW" dirty="0"/>
              <a:t>Joint </a:t>
            </a:r>
            <a:r>
              <a:rPr lang="zh-TW" altLang="en-US" dirty="0"/>
              <a:t>分</a:t>
            </a:r>
            <a:r>
              <a:rPr lang="en-US" altLang="zh-TW" dirty="0"/>
              <a:t>2</a:t>
            </a:r>
            <a:r>
              <a:rPr lang="zh-TW" altLang="en-US" dirty="0"/>
              <a:t>種 用轉化</a:t>
            </a:r>
            <a:endParaRPr lang="en-US" altLang="zh-TW" dirty="0"/>
          </a:p>
          <a:p>
            <a:endParaRPr lang="en-US" altLang="zh-TW" dirty="0"/>
          </a:p>
          <a:p>
            <a:r>
              <a:rPr lang="en-US" altLang="zh-TW" b="1" i="0" dirty="0">
                <a:solidFill>
                  <a:srgbClr val="212121"/>
                </a:solidFill>
                <a:effectLst/>
                <a:latin typeface="Cambria" panose="02040503050406030204" pitchFamily="18" charset="0"/>
              </a:rPr>
              <a:t>Inter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Marginal representations of each modality are learned to discover within-modality correlations before using these to either learn joint representations or make prediction directly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603620"/>
                </a:solidFill>
                <a:effectLst/>
                <a:latin typeface="Cambria" panose="02040503050406030204" pitchFamily="18" charset="0"/>
              </a:rPr>
              <a:t>Marginal homogeneous fusion</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the complexity of the model is reduced which lowers the risk of overfitting</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 by having separate branches, interpretability-enhancing methods can be chosen according to each modality. Additionally, as described, handling feature imbalance, missing modalities and coordinated representation learning are advantages of intermediate fusion approaches</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en-US" altLang="zh-TW" dirty="0"/>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12</a:t>
            </a:fld>
            <a:endParaRPr lang="zh-TW" altLang="en-US"/>
          </a:p>
        </p:txBody>
      </p:sp>
    </p:spTree>
    <p:extLst>
      <p:ext uri="{BB962C8B-B14F-4D97-AF65-F5344CB8AC3E}">
        <p14:creationId xmlns:p14="http://schemas.microsoft.com/office/powerpoint/2010/main" val="4039999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我們的模型有點像把</a:t>
            </a:r>
            <a:r>
              <a:rPr lang="en-US" altLang="zh-TW" dirty="0" err="1"/>
              <a:t>img</a:t>
            </a:r>
            <a:r>
              <a:rPr lang="zh-TW" altLang="en-US" dirty="0"/>
              <a:t>視為</a:t>
            </a:r>
            <a:r>
              <a:rPr lang="en-US" altLang="zh-TW" dirty="0"/>
              <a:t>2</a:t>
            </a:r>
            <a:r>
              <a:rPr lang="zh-TW" altLang="en-US" dirty="0"/>
              <a:t>個模態</a:t>
            </a:r>
            <a:endParaRPr lang="en-US" altLang="zh-TW" dirty="0"/>
          </a:p>
          <a:p>
            <a:endParaRPr lang="en-US" altLang="zh-TW" dirty="0"/>
          </a:p>
          <a:p>
            <a:r>
              <a:rPr lang="en-US" altLang="zh-TW" dirty="0"/>
              <a:t>Joint </a:t>
            </a:r>
            <a:r>
              <a:rPr lang="zh-TW" altLang="en-US" dirty="0"/>
              <a:t>分</a:t>
            </a:r>
            <a:r>
              <a:rPr lang="en-US" altLang="zh-TW" dirty="0"/>
              <a:t>2</a:t>
            </a:r>
            <a:r>
              <a:rPr lang="zh-TW" altLang="en-US" dirty="0"/>
              <a:t>種 用轉化</a:t>
            </a:r>
            <a:endParaRPr lang="en-US" altLang="zh-TW" dirty="0"/>
          </a:p>
          <a:p>
            <a:endParaRPr lang="en-US" altLang="zh-TW" dirty="0"/>
          </a:p>
          <a:p>
            <a:r>
              <a:rPr lang="en-US" altLang="zh-TW" b="1" i="0" dirty="0">
                <a:solidFill>
                  <a:srgbClr val="212121"/>
                </a:solidFill>
                <a:effectLst/>
                <a:latin typeface="Cambria" panose="02040503050406030204" pitchFamily="18" charset="0"/>
              </a:rPr>
              <a:t>Inter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Marginal representations of each modality are learned to discover within-modality correlations before using these to either learn joint representations or make prediction directly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603620"/>
                </a:solidFill>
                <a:effectLst/>
                <a:latin typeface="Cambria" panose="02040503050406030204" pitchFamily="18" charset="0"/>
              </a:rPr>
              <a:t>Marginal homogeneous fusion</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the complexity of the model is reduced which lowers the risk of overfitting</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 by having separate branches, interpretability-enhancing methods can be chosen according to each modality. Additionally, as described, handling feature imbalance, missing modalities and coordinated representation learning are advantages of intermediate fusion approaches</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en-US" altLang="zh-TW" dirty="0"/>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13</a:t>
            </a:fld>
            <a:endParaRPr lang="zh-TW" altLang="en-US"/>
          </a:p>
        </p:txBody>
      </p:sp>
    </p:spTree>
    <p:extLst>
      <p:ext uri="{BB962C8B-B14F-4D97-AF65-F5344CB8AC3E}">
        <p14:creationId xmlns:p14="http://schemas.microsoft.com/office/powerpoint/2010/main" val="478263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我們的模型有點像把</a:t>
            </a:r>
            <a:r>
              <a:rPr lang="en-US" altLang="zh-TW" dirty="0" err="1"/>
              <a:t>img</a:t>
            </a:r>
            <a:r>
              <a:rPr lang="zh-TW" altLang="en-US" dirty="0"/>
              <a:t>視為</a:t>
            </a:r>
            <a:r>
              <a:rPr lang="en-US" altLang="zh-TW" dirty="0"/>
              <a:t>2</a:t>
            </a:r>
            <a:r>
              <a:rPr lang="zh-TW" altLang="en-US" dirty="0"/>
              <a:t>個模態</a:t>
            </a:r>
            <a:endParaRPr lang="en-US" altLang="zh-TW" dirty="0"/>
          </a:p>
          <a:p>
            <a:endParaRPr lang="en-US" altLang="zh-TW" dirty="0"/>
          </a:p>
          <a:p>
            <a:r>
              <a:rPr lang="en-US" altLang="zh-TW" dirty="0"/>
              <a:t>Joint </a:t>
            </a:r>
            <a:r>
              <a:rPr lang="zh-TW" altLang="en-US" dirty="0"/>
              <a:t>分</a:t>
            </a:r>
            <a:r>
              <a:rPr lang="en-US" altLang="zh-TW" dirty="0"/>
              <a:t>2</a:t>
            </a:r>
            <a:r>
              <a:rPr lang="zh-TW" altLang="en-US" dirty="0"/>
              <a:t>種 用轉化</a:t>
            </a:r>
            <a:endParaRPr lang="en-US" altLang="zh-TW" dirty="0"/>
          </a:p>
          <a:p>
            <a:endParaRPr lang="en-US" altLang="zh-TW" dirty="0"/>
          </a:p>
          <a:p>
            <a:r>
              <a:rPr lang="en-US" altLang="zh-TW" b="1" i="0" dirty="0">
                <a:solidFill>
                  <a:srgbClr val="212121"/>
                </a:solidFill>
                <a:effectLst/>
                <a:latin typeface="Cambria" panose="02040503050406030204" pitchFamily="18" charset="0"/>
              </a:rPr>
              <a:t>Inter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Marginal representations of each modality are learned to discover within-modality correlations before using these to either learn joint representations or make prediction directly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603620"/>
                </a:solidFill>
                <a:effectLst/>
                <a:latin typeface="Cambria" panose="02040503050406030204" pitchFamily="18" charset="0"/>
              </a:rPr>
              <a:t>Marginal homogeneous fusion</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the complexity of the model is reduced which lowers the risk of overfitting</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 by having separate branches, interpretability-enhancing methods can be chosen according to each modality. Additionally, as described, handling feature imbalance, missing modalities and coordinated representation learning are advantages of intermediate fusion approaches</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en-US" altLang="zh-TW" dirty="0"/>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14</a:t>
            </a:fld>
            <a:endParaRPr lang="zh-TW" altLang="en-US"/>
          </a:p>
        </p:txBody>
      </p:sp>
    </p:spTree>
    <p:extLst>
      <p:ext uri="{BB962C8B-B14F-4D97-AF65-F5344CB8AC3E}">
        <p14:creationId xmlns:p14="http://schemas.microsoft.com/office/powerpoint/2010/main" val="29425370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我們的模型有點像把</a:t>
            </a:r>
            <a:r>
              <a:rPr lang="en-US" altLang="zh-TW" dirty="0" err="1"/>
              <a:t>img</a:t>
            </a:r>
            <a:r>
              <a:rPr lang="zh-TW" altLang="en-US" dirty="0"/>
              <a:t>視為</a:t>
            </a:r>
            <a:r>
              <a:rPr lang="en-US" altLang="zh-TW" dirty="0"/>
              <a:t>2</a:t>
            </a:r>
            <a:r>
              <a:rPr lang="zh-TW" altLang="en-US" dirty="0"/>
              <a:t>個模態</a:t>
            </a:r>
            <a:endParaRPr lang="en-US" altLang="zh-TW" dirty="0"/>
          </a:p>
          <a:p>
            <a:endParaRPr lang="en-US" altLang="zh-TW" dirty="0"/>
          </a:p>
          <a:p>
            <a:r>
              <a:rPr lang="en-US" altLang="zh-TW" dirty="0"/>
              <a:t>Joint </a:t>
            </a:r>
            <a:r>
              <a:rPr lang="zh-TW" altLang="en-US" dirty="0"/>
              <a:t>分</a:t>
            </a:r>
            <a:r>
              <a:rPr lang="en-US" altLang="zh-TW" dirty="0"/>
              <a:t>2</a:t>
            </a:r>
            <a:r>
              <a:rPr lang="zh-TW" altLang="en-US" dirty="0"/>
              <a:t>種 用轉化</a:t>
            </a:r>
            <a:endParaRPr lang="en-US" altLang="zh-TW" dirty="0"/>
          </a:p>
          <a:p>
            <a:endParaRPr lang="en-US" altLang="zh-TW" dirty="0"/>
          </a:p>
          <a:p>
            <a:r>
              <a:rPr lang="en-US" altLang="zh-TW" b="1" i="0" dirty="0">
                <a:solidFill>
                  <a:srgbClr val="212121"/>
                </a:solidFill>
                <a:effectLst/>
                <a:latin typeface="Cambria" panose="02040503050406030204" pitchFamily="18" charset="0"/>
              </a:rPr>
              <a:t>Inter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Marginal representations of each modality are learned to discover within-modality correlations before using these to either learn joint representations or make prediction directly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603620"/>
                </a:solidFill>
                <a:effectLst/>
                <a:latin typeface="Cambria" panose="02040503050406030204" pitchFamily="18" charset="0"/>
              </a:rPr>
              <a:t>Marginal homogeneous fusion</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the complexity of the model is reduced which lowers the risk of overfitting</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 by having separate branches, interpretability-enhancing methods can be chosen according to each modality. Additionally, as described, handling feature imbalance, missing modalities and coordinated representation learning are advantages of intermediate fusion approaches</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en-US" altLang="zh-TW" dirty="0"/>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15</a:t>
            </a:fld>
            <a:endParaRPr lang="zh-TW" altLang="en-US"/>
          </a:p>
        </p:txBody>
      </p:sp>
    </p:spTree>
    <p:extLst>
      <p:ext uri="{BB962C8B-B14F-4D97-AF65-F5344CB8AC3E}">
        <p14:creationId xmlns:p14="http://schemas.microsoft.com/office/powerpoint/2010/main" val="523477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err="1"/>
              <a:t>Algorithmn</a:t>
            </a:r>
            <a:endParaRPr lang="en-US" altLang="zh-TW" dirty="0"/>
          </a:p>
          <a:p>
            <a:r>
              <a:rPr lang="en-US" altLang="zh-TW" dirty="0" err="1"/>
              <a:t>Img</a:t>
            </a:r>
            <a:r>
              <a:rPr lang="en-US" altLang="zh-TW" dirty="0"/>
              <a:t> </a:t>
            </a:r>
            <a:r>
              <a:rPr lang="en-US" altLang="zh-TW" dirty="0" err="1"/>
              <a:t>concat</a:t>
            </a:r>
            <a:r>
              <a:rPr lang="zh-TW" altLang="en-US" dirty="0"/>
              <a:t>那邊也要寫</a:t>
            </a:r>
            <a:endParaRPr lang="en-US" altLang="zh-TW" dirty="0"/>
          </a:p>
          <a:p>
            <a:r>
              <a:rPr lang="en-US" altLang="zh-TW" dirty="0" err="1"/>
              <a:t>Concat</a:t>
            </a:r>
            <a:r>
              <a:rPr lang="zh-TW" altLang="en-US" dirty="0"/>
              <a:t>定義</a:t>
            </a:r>
            <a:r>
              <a:rPr lang="en-US" altLang="zh-TW" dirty="0"/>
              <a:t>notation</a:t>
            </a:r>
          </a:p>
          <a:p>
            <a:endParaRPr lang="en-US" altLang="zh-TW" dirty="0"/>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16</a:t>
            </a:fld>
            <a:endParaRPr lang="zh-TW" altLang="en-US"/>
          </a:p>
        </p:txBody>
      </p:sp>
    </p:spTree>
    <p:extLst>
      <p:ext uri="{BB962C8B-B14F-4D97-AF65-F5344CB8AC3E}">
        <p14:creationId xmlns:p14="http://schemas.microsoft.com/office/powerpoint/2010/main" val="37715668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Setting</a:t>
            </a:r>
            <a:r>
              <a:rPr lang="zh-TW" altLang="en-US" dirty="0"/>
              <a:t>要多寫一點</a:t>
            </a:r>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18</a:t>
            </a:fld>
            <a:endParaRPr lang="zh-TW" altLang="en-US"/>
          </a:p>
        </p:txBody>
      </p:sp>
    </p:spTree>
    <p:extLst>
      <p:ext uri="{BB962C8B-B14F-4D97-AF65-F5344CB8AC3E}">
        <p14:creationId xmlns:p14="http://schemas.microsoft.com/office/powerpoint/2010/main" val="2491676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Ablation study</a:t>
            </a:r>
          </a:p>
          <a:p>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3DCNN-Transformer</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3DResnet-Transformer</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1" kern="100" dirty="0">
                <a:effectLst/>
                <a:latin typeface="Calibri" panose="020F0502020204030204" pitchFamily="34" charset="0"/>
                <a:ea typeface="新細明體" panose="02020500000000000000" pitchFamily="18" charset="-120"/>
                <a:cs typeface="Times New Roman" panose="02020603050405020304" pitchFamily="18" charset="0"/>
              </a:rPr>
              <a:t>3DCNN+3DResnet-Transformer</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en-US" altLang="zh-TW" dirty="0"/>
          </a:p>
          <a:p>
            <a:r>
              <a:rPr lang="zh-TW" altLang="en-US" dirty="0"/>
              <a:t>單一模態的比較</a:t>
            </a:r>
            <a:endParaRPr lang="en-US" altLang="zh-TW" dirty="0"/>
          </a:p>
          <a:p>
            <a:endParaRPr lang="en-US" altLang="zh-TW" dirty="0"/>
          </a:p>
          <a:p>
            <a:r>
              <a:rPr lang="en-US" altLang="zh-TW" dirty="0"/>
              <a:t>CNN 3DCNN</a:t>
            </a:r>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19</a:t>
            </a:fld>
            <a:endParaRPr lang="zh-TW" altLang="en-US"/>
          </a:p>
        </p:txBody>
      </p:sp>
    </p:spTree>
    <p:extLst>
      <p:ext uri="{BB962C8B-B14F-4D97-AF65-F5344CB8AC3E}">
        <p14:creationId xmlns:p14="http://schemas.microsoft.com/office/powerpoint/2010/main" val="19872632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Ablation study</a:t>
            </a:r>
          </a:p>
          <a:p>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3DCNN-Transformer</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3DResnet-Transformer</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1" kern="100" dirty="0">
                <a:effectLst/>
                <a:latin typeface="Calibri" panose="020F0502020204030204" pitchFamily="34" charset="0"/>
                <a:ea typeface="新細明體" panose="02020500000000000000" pitchFamily="18" charset="-120"/>
                <a:cs typeface="Times New Roman" panose="02020603050405020304" pitchFamily="18" charset="0"/>
              </a:rPr>
              <a:t>3DCNN+3DResnet-Transformer</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en-US" altLang="zh-TW" dirty="0"/>
          </a:p>
          <a:p>
            <a:r>
              <a:rPr lang="zh-TW" altLang="en-US" dirty="0"/>
              <a:t>單一模態的比較</a:t>
            </a:r>
            <a:endParaRPr lang="en-US" altLang="zh-TW" dirty="0"/>
          </a:p>
          <a:p>
            <a:endParaRPr lang="en-US" altLang="zh-TW" dirty="0"/>
          </a:p>
          <a:p>
            <a:r>
              <a:rPr lang="en-US" altLang="zh-TW" dirty="0"/>
              <a:t>CNN 3DCNN</a:t>
            </a:r>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20</a:t>
            </a:fld>
            <a:endParaRPr lang="zh-TW" altLang="en-US"/>
          </a:p>
        </p:txBody>
      </p:sp>
    </p:spTree>
    <p:extLst>
      <p:ext uri="{BB962C8B-B14F-4D97-AF65-F5344CB8AC3E}">
        <p14:creationId xmlns:p14="http://schemas.microsoft.com/office/powerpoint/2010/main" val="28902549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在本研究中，我們使用了多模態的方法將影像資料與感測器資料做結合來預測氣體種類，比起單一模太多模態準確率可以高出</a:t>
            </a:r>
            <a:r>
              <a:rPr lang="en-US" altLang="zh-TW" dirty="0"/>
              <a:t>1.3%</a:t>
            </a:r>
          </a:p>
          <a:p>
            <a:r>
              <a:rPr lang="zh-TW" altLang="en-US" dirty="0"/>
              <a:t>在影像部分，我們增加了時間維度的概念使用</a:t>
            </a:r>
            <a:r>
              <a:rPr lang="en-US" altLang="zh-TW" dirty="0"/>
              <a:t>3DCNN</a:t>
            </a:r>
            <a:r>
              <a:rPr lang="zh-TW" altLang="en-US" dirty="0"/>
              <a:t>為基礎的</a:t>
            </a:r>
            <a:r>
              <a:rPr lang="en-US" altLang="zh-TW" dirty="0"/>
              <a:t>2</a:t>
            </a:r>
            <a:r>
              <a:rPr lang="zh-TW" altLang="en-US" dirty="0"/>
              <a:t>種模型來提取特徵，比起透過單一模型更能提取到不同層級的特徵，因此有較好的表現</a:t>
            </a:r>
            <a:endParaRPr lang="en-US" altLang="zh-TW" dirty="0"/>
          </a:p>
          <a:p>
            <a:endParaRPr lang="en-US" altLang="zh-TW" dirty="0"/>
          </a:p>
          <a:p>
            <a:endParaRPr lang="en-US" altLang="zh-TW" dirty="0"/>
          </a:p>
          <a:p>
            <a:r>
              <a:rPr lang="zh-TW" altLang="en-US" dirty="0"/>
              <a:t>我們也嘗試使用</a:t>
            </a:r>
            <a:r>
              <a:rPr lang="en-US" altLang="zh-TW" dirty="0"/>
              <a:t>co-attention</a:t>
            </a:r>
            <a:r>
              <a:rPr lang="zh-TW" altLang="en-US" dirty="0"/>
              <a:t>的方式去獲取</a:t>
            </a:r>
            <a:r>
              <a:rPr lang="en-US" altLang="zh-TW" dirty="0"/>
              <a:t>2</a:t>
            </a:r>
            <a:r>
              <a:rPr lang="zh-TW" altLang="en-US" dirty="0"/>
              <a:t>種模態的關聯性，但結果並沒有比較好，這也是未來可以在研究的方向</a:t>
            </a:r>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22</a:t>
            </a:fld>
            <a:endParaRPr lang="zh-TW" altLang="en-US"/>
          </a:p>
        </p:txBody>
      </p:sp>
    </p:spTree>
    <p:extLst>
      <p:ext uri="{BB962C8B-B14F-4D97-AF65-F5344CB8AC3E}">
        <p14:creationId xmlns:p14="http://schemas.microsoft.com/office/powerpoint/2010/main" val="3910355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首先是</a:t>
            </a:r>
            <a:r>
              <a:rPr lang="en-US" altLang="zh-TW" dirty="0"/>
              <a:t>background</a:t>
            </a:r>
            <a:r>
              <a:rPr lang="zh-TW" altLang="en-US" dirty="0"/>
              <a:t>的部分，氣體洩漏的這個議題不管是石油化學產業，或是家庭應用方面</a:t>
            </a:r>
            <a:endParaRPr lang="en-US" altLang="zh-TW" dirty="0"/>
          </a:p>
          <a:p>
            <a:r>
              <a:rPr lang="zh-TW" altLang="en-US" dirty="0"/>
              <a:t>那目前使用的這種低成本</a:t>
            </a:r>
            <a:r>
              <a:rPr lang="en-US" altLang="zh-TW" dirty="0" err="1"/>
              <a:t>senosr</a:t>
            </a:r>
            <a:r>
              <a:rPr lang="zh-TW" altLang="en-US" dirty="0"/>
              <a:t>，除較不敏感外，還無法監控到距離較遠或濃度較低的氣體</a:t>
            </a:r>
            <a:endParaRPr lang="en-US" altLang="zh-TW" dirty="0"/>
          </a:p>
          <a:p>
            <a:r>
              <a:rPr lang="zh-TW" altLang="en-US" dirty="0"/>
              <a:t>於是目前有越來越多的研究式朝多模態的方向去發展，那接下來就會介紹本研究是如何結合不同模態</a:t>
            </a:r>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3</a:t>
            </a:fld>
            <a:endParaRPr lang="zh-TW" altLang="en-US"/>
          </a:p>
        </p:txBody>
      </p:sp>
    </p:spTree>
    <p:extLst>
      <p:ext uri="{BB962C8B-B14F-4D97-AF65-F5344CB8AC3E}">
        <p14:creationId xmlns:p14="http://schemas.microsoft.com/office/powerpoint/2010/main" val="3067004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altLang="zh-TW" dirty="0"/>
          </a:p>
          <a:p>
            <a:endParaRPr lang="en-US" altLang="zh-TW" dirty="0"/>
          </a:p>
          <a:p>
            <a:r>
              <a:rPr lang="zh-TW" altLang="en-US" dirty="0"/>
              <a:t>重新整</a:t>
            </a:r>
            <a:endParaRPr lang="en-US" altLang="zh-TW" dirty="0"/>
          </a:p>
          <a:p>
            <a:endParaRPr lang="en-US" altLang="zh-TW" dirty="0"/>
          </a:p>
          <a:p>
            <a:r>
              <a:rPr lang="en-US" altLang="zh-TW" b="0" i="0" dirty="0">
                <a:solidFill>
                  <a:srgbClr val="212121"/>
                </a:solidFill>
                <a:effectLst/>
                <a:latin typeface="Cambria" panose="02040503050406030204" pitchFamily="18" charset="0"/>
              </a:rPr>
              <a:t> ‘marginal’ intermediate fusion, in which marginal representations are concatenated and directly input to a classifier, and ‘joint’ intermediate fusion in which more abstract joint features are learned. </a:t>
            </a:r>
          </a:p>
          <a:p>
            <a:endParaRPr lang="en-US" altLang="zh-TW" b="0" i="0" dirty="0">
              <a:solidFill>
                <a:srgbClr val="212121"/>
              </a:solidFill>
              <a:effectLst/>
              <a:latin typeface="Cambria" panose="02040503050406030204" pitchFamily="18" charset="0"/>
            </a:endParaRPr>
          </a:p>
          <a:p>
            <a:r>
              <a:rPr lang="en-US" altLang="zh-TW" b="0" i="0" dirty="0">
                <a:solidFill>
                  <a:srgbClr val="212121"/>
                </a:solidFill>
                <a:effectLst/>
                <a:latin typeface="Cambria" panose="02040503050406030204" pitchFamily="18" charset="0"/>
              </a:rPr>
              <a:t>We categorize these methods as intermediate fusion because the inputs to the fusion layers are features, whereas late fusion is defined as the fusion of decisions by sub-models</a:t>
            </a:r>
          </a:p>
          <a:p>
            <a:endParaRPr lang="en-US" altLang="zh-TW" b="0" i="0" dirty="0">
              <a:solidFill>
                <a:srgbClr val="212121"/>
              </a:solidFill>
              <a:effectLst/>
              <a:latin typeface="Cambria" panose="02040503050406030204" pitchFamily="18" charset="0"/>
            </a:endParaRPr>
          </a:p>
          <a:p>
            <a:r>
              <a:rPr lang="en-US" altLang="zh-TW" b="0" i="0" dirty="0">
                <a:solidFill>
                  <a:srgbClr val="212121"/>
                </a:solidFill>
                <a:effectLst/>
                <a:latin typeface="Cambria" panose="02040503050406030204" pitchFamily="18" charset="0"/>
              </a:rPr>
              <a:t>‘Marginal representation’ is defined as the result of a transformation of unimodal input data, ideally in such a way that latent useful factors are discovered.</a:t>
            </a:r>
          </a:p>
          <a:p>
            <a:r>
              <a:rPr lang="en-US" altLang="zh-TW" b="0" i="0" dirty="0">
                <a:solidFill>
                  <a:srgbClr val="212121"/>
                </a:solidFill>
                <a:effectLst/>
                <a:latin typeface="Cambria" panose="02040503050406030204" pitchFamily="18" charset="0"/>
              </a:rPr>
              <a:t>A ‘joint representation’ consists of features that represent latent factors that are based on multiple modalities, thus encoding information that might be complementary, redundant or cooperative.</a:t>
            </a:r>
            <a:endParaRPr lang="en-US" altLang="zh-TW" b="1" i="0" dirty="0">
              <a:solidFill>
                <a:srgbClr val="212121"/>
              </a:solidFill>
              <a:effectLst/>
              <a:latin typeface="Cambria" panose="02040503050406030204" pitchFamily="18" charset="0"/>
            </a:endParaRPr>
          </a:p>
          <a:p>
            <a:r>
              <a:rPr lang="en-US" altLang="zh-TW" b="1" i="0" dirty="0">
                <a:solidFill>
                  <a:srgbClr val="212121"/>
                </a:solidFill>
                <a:effectLst/>
                <a:latin typeface="Cambria" panose="02040503050406030204" pitchFamily="18" charset="0"/>
              </a:rPr>
              <a:t>Early</a:t>
            </a:r>
          </a:p>
          <a:p>
            <a:r>
              <a:rPr lang="en-US" altLang="zh-TW" b="0" i="0" dirty="0">
                <a:solidFill>
                  <a:srgbClr val="212121"/>
                </a:solidFill>
                <a:effectLst/>
                <a:latin typeface="Cambria" panose="02040503050406030204" pitchFamily="18" charset="0"/>
              </a:rPr>
              <a:t>However, this approach might not be able to identify relationships between the modalities when they only become apparent at higher levels of abstraction, because marginal representations are not explicitly learned</a:t>
            </a:r>
          </a:p>
          <a:p>
            <a:r>
              <a:rPr lang="en-US" altLang="zh-TW" b="0" i="0" dirty="0">
                <a:solidFill>
                  <a:srgbClr val="212121"/>
                </a:solidFill>
                <a:effectLst/>
                <a:latin typeface="Cambria" panose="02040503050406030204" pitchFamily="18" charset="0"/>
              </a:rPr>
              <a:t>cross-modality and within-modality correlations are learned simultaneously at a low-level of abstraction.</a:t>
            </a:r>
          </a:p>
          <a:p>
            <a:r>
              <a:rPr lang="en-US" altLang="zh-TW" b="0" i="0" dirty="0">
                <a:solidFill>
                  <a:srgbClr val="212121"/>
                </a:solidFill>
                <a:effectLst/>
                <a:latin typeface="Cambria" panose="02040503050406030204" pitchFamily="18" charset="0"/>
              </a:rPr>
              <a:t>By modeling a joint representation directly, finding useful marginal representations of each modality is hindered</a:t>
            </a:r>
          </a:p>
          <a:p>
            <a:r>
              <a:rPr lang="en-US" altLang="zh-TW" b="1" i="0" dirty="0">
                <a:solidFill>
                  <a:srgbClr val="212121"/>
                </a:solidFill>
                <a:effectLst/>
                <a:latin typeface="Cambria" panose="02040503050406030204" pitchFamily="18" charset="0"/>
              </a:rPr>
              <a:t>Inter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Marginal representations of each modality are learned to discover within-modality correlations before using these to either learn joint representations or make prediction directly</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en-US" altLang="zh-TW" b="1" dirty="0"/>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4</a:t>
            </a:fld>
            <a:endParaRPr lang="zh-TW" altLang="en-US"/>
          </a:p>
        </p:txBody>
      </p:sp>
    </p:spTree>
    <p:extLst>
      <p:ext uri="{BB962C8B-B14F-4D97-AF65-F5344CB8AC3E}">
        <p14:creationId xmlns:p14="http://schemas.microsoft.com/office/powerpoint/2010/main" val="2969061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我們的模型有點像把</a:t>
            </a:r>
            <a:r>
              <a:rPr lang="en-US" altLang="zh-TW" dirty="0" err="1"/>
              <a:t>img</a:t>
            </a:r>
            <a:r>
              <a:rPr lang="zh-TW" altLang="en-US" dirty="0"/>
              <a:t>視為</a:t>
            </a:r>
            <a:r>
              <a:rPr lang="en-US" altLang="zh-TW" dirty="0"/>
              <a:t>2</a:t>
            </a:r>
            <a:r>
              <a:rPr lang="zh-TW" altLang="en-US" dirty="0"/>
              <a:t>個模態</a:t>
            </a:r>
            <a:endParaRPr lang="en-US" altLang="zh-TW" dirty="0"/>
          </a:p>
          <a:p>
            <a:endParaRPr lang="en-US" altLang="zh-TW" dirty="0"/>
          </a:p>
          <a:p>
            <a:r>
              <a:rPr lang="en-US" altLang="zh-TW" dirty="0"/>
              <a:t>Joint </a:t>
            </a:r>
            <a:r>
              <a:rPr lang="zh-TW" altLang="en-US" dirty="0"/>
              <a:t>分</a:t>
            </a:r>
            <a:r>
              <a:rPr lang="en-US" altLang="zh-TW" dirty="0"/>
              <a:t>2</a:t>
            </a:r>
            <a:r>
              <a:rPr lang="zh-TW" altLang="en-US" dirty="0"/>
              <a:t>種 用轉化</a:t>
            </a:r>
            <a:endParaRPr lang="en-US" altLang="zh-TW" dirty="0"/>
          </a:p>
          <a:p>
            <a:endParaRPr lang="en-US" altLang="zh-TW" dirty="0"/>
          </a:p>
          <a:p>
            <a:r>
              <a:rPr lang="en-US" altLang="zh-TW" b="1" i="0" dirty="0">
                <a:solidFill>
                  <a:srgbClr val="212121"/>
                </a:solidFill>
                <a:effectLst/>
                <a:latin typeface="Cambria" panose="02040503050406030204" pitchFamily="18" charset="0"/>
              </a:rPr>
              <a:t>Inter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Marginal representations of each modality are learned to discover within-modality correlations before using these to either learn joint representations or make prediction directly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603620"/>
                </a:solidFill>
                <a:effectLst/>
                <a:latin typeface="Cambria" panose="02040503050406030204" pitchFamily="18" charset="0"/>
              </a:rPr>
              <a:t>Marginal homogeneous fusion</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the complexity of the model is reduced which lowers the risk of overfitting</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 by having separate branches, interpretability-enhancing methods can be chosen according to each modality. Additionally, as described, handling feature imbalance, missing modalities and coordinated representation learning are advantages of intermediate fusion approaches</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en-US" altLang="zh-TW" dirty="0"/>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5</a:t>
            </a:fld>
            <a:endParaRPr lang="zh-TW" altLang="en-US"/>
          </a:p>
        </p:txBody>
      </p:sp>
    </p:spTree>
    <p:extLst>
      <p:ext uri="{BB962C8B-B14F-4D97-AF65-F5344CB8AC3E}">
        <p14:creationId xmlns:p14="http://schemas.microsoft.com/office/powerpoint/2010/main" val="1368364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我們的模型有點像把</a:t>
            </a:r>
            <a:r>
              <a:rPr lang="en-US" altLang="zh-TW" dirty="0" err="1"/>
              <a:t>img</a:t>
            </a:r>
            <a:r>
              <a:rPr lang="zh-TW" altLang="en-US" dirty="0"/>
              <a:t>視為</a:t>
            </a:r>
            <a:r>
              <a:rPr lang="en-US" altLang="zh-TW" dirty="0"/>
              <a:t>2</a:t>
            </a:r>
            <a:r>
              <a:rPr lang="zh-TW" altLang="en-US" dirty="0"/>
              <a:t>個模態</a:t>
            </a:r>
            <a:endParaRPr lang="en-US" altLang="zh-TW" dirty="0"/>
          </a:p>
          <a:p>
            <a:endParaRPr lang="en-US" altLang="zh-TW" dirty="0"/>
          </a:p>
          <a:p>
            <a:r>
              <a:rPr lang="en-US" altLang="zh-TW" dirty="0"/>
              <a:t>Joint </a:t>
            </a:r>
            <a:r>
              <a:rPr lang="zh-TW" altLang="en-US" dirty="0"/>
              <a:t>分</a:t>
            </a:r>
            <a:r>
              <a:rPr lang="en-US" altLang="zh-TW" dirty="0"/>
              <a:t>2</a:t>
            </a:r>
            <a:r>
              <a:rPr lang="zh-TW" altLang="en-US" dirty="0"/>
              <a:t>種 用轉化</a:t>
            </a:r>
            <a:endParaRPr lang="en-US" altLang="zh-TW" dirty="0"/>
          </a:p>
          <a:p>
            <a:endParaRPr lang="en-US" altLang="zh-TW" dirty="0"/>
          </a:p>
          <a:p>
            <a:r>
              <a:rPr lang="en-US" altLang="zh-TW" b="1" i="0" dirty="0">
                <a:solidFill>
                  <a:srgbClr val="212121"/>
                </a:solidFill>
                <a:effectLst/>
                <a:latin typeface="Cambria" panose="02040503050406030204" pitchFamily="18" charset="0"/>
              </a:rPr>
              <a:t>Inter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Marginal representations of each modality are learned to discover within-modality correlations before using these to either learn joint representations or make prediction directly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603620"/>
                </a:solidFill>
                <a:effectLst/>
                <a:latin typeface="Cambria" panose="02040503050406030204" pitchFamily="18" charset="0"/>
              </a:rPr>
              <a:t>Marginal homogeneous fusion</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the complexity of the model is reduced which lowers the risk of overfitting</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 by having separate branches, interpretability-enhancing methods can be chosen according to each modality. Additionally, as described, handling feature imbalance, missing modalities and coordinated representation learning are advantages of intermediate fusion approaches</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en-US" altLang="zh-TW" dirty="0"/>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6</a:t>
            </a:fld>
            <a:endParaRPr lang="zh-TW" altLang="en-US"/>
          </a:p>
        </p:txBody>
      </p:sp>
    </p:spTree>
    <p:extLst>
      <p:ext uri="{BB962C8B-B14F-4D97-AF65-F5344CB8AC3E}">
        <p14:creationId xmlns:p14="http://schemas.microsoft.com/office/powerpoint/2010/main" val="2896191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先簡單介紹這個資料集</a:t>
            </a:r>
            <a:endParaRPr lang="en-US" altLang="zh-TW" dirty="0"/>
          </a:p>
          <a:p>
            <a:r>
              <a:rPr lang="zh-TW" altLang="en-US" dirty="0"/>
              <a:t>這個資料集分成</a:t>
            </a:r>
            <a:r>
              <a:rPr lang="en-US" altLang="zh-TW" dirty="0"/>
              <a:t>2</a:t>
            </a:r>
            <a:r>
              <a:rPr lang="zh-TW" altLang="en-US" dirty="0"/>
              <a:t>種模態</a:t>
            </a:r>
            <a:r>
              <a:rPr lang="en-US" altLang="zh-TW" dirty="0"/>
              <a:t>7</a:t>
            </a:r>
            <a:r>
              <a:rPr lang="zh-TW" altLang="en-US" dirty="0"/>
              <a:t>個</a:t>
            </a:r>
            <a:r>
              <a:rPr lang="en-US" altLang="zh-TW" dirty="0"/>
              <a:t>sensor</a:t>
            </a:r>
            <a:r>
              <a:rPr lang="zh-TW" altLang="en-US" dirty="0"/>
              <a:t>的感測器資料和其對應的熱成像儀</a:t>
            </a:r>
            <a:endParaRPr lang="en-US" altLang="zh-TW" dirty="0"/>
          </a:p>
          <a:p>
            <a:r>
              <a:rPr lang="zh-TW" altLang="en-US" dirty="0"/>
              <a:t>實驗設計的部分</a:t>
            </a:r>
            <a:endParaRPr lang="en-US" altLang="zh-TW" dirty="0"/>
          </a:p>
          <a:p>
            <a:r>
              <a:rPr lang="zh-TW" altLang="en-US" dirty="0"/>
              <a:t>在一個密閉的環境內做實驗，氣體源分為：煙和香水</a:t>
            </a:r>
            <a:endParaRPr lang="en-US" altLang="zh-TW" dirty="0"/>
          </a:p>
          <a:p>
            <a:r>
              <a:rPr lang="en-US" altLang="zh-TW" dirty="0"/>
              <a:t>smoke</a:t>
            </a:r>
            <a:r>
              <a:rPr lang="zh-TW" altLang="en-US" dirty="0"/>
              <a:t>產生一氧化碳、二氧化碳、二氧化氮、二氧化硫以及少量其他氣體的混合物</a:t>
            </a:r>
          </a:p>
          <a:p>
            <a:r>
              <a:rPr lang="en-US" altLang="zh-TW" dirty="0"/>
              <a:t>perfume</a:t>
            </a:r>
            <a:r>
              <a:rPr lang="zh-TW" altLang="en-US" dirty="0"/>
              <a:t>產生酒精</a:t>
            </a:r>
            <a:endParaRPr lang="en-US" altLang="zh-TW" dirty="0"/>
          </a:p>
          <a:p>
            <a:r>
              <a:rPr lang="zh-TW" altLang="en-US" dirty="0"/>
              <a:t>會在這個環境分為</a:t>
            </a:r>
            <a:r>
              <a:rPr lang="en-US" altLang="zh-TW" dirty="0"/>
              <a:t>4</a:t>
            </a:r>
            <a:r>
              <a:rPr lang="zh-TW" altLang="en-US" dirty="0"/>
              <a:t>種</a:t>
            </a:r>
            <a:r>
              <a:rPr lang="en-US" altLang="zh-TW" dirty="0"/>
              <a:t>gas type</a:t>
            </a:r>
            <a:r>
              <a:rPr lang="zh-TW" altLang="en-US" dirty="0"/>
              <a:t>去做預測，分別是沒有氣體、香水、煙霧、和</a:t>
            </a:r>
            <a:r>
              <a:rPr lang="en-US" altLang="zh-TW" dirty="0"/>
              <a:t>2</a:t>
            </a:r>
            <a:r>
              <a:rPr lang="zh-TW" altLang="en-US" dirty="0"/>
              <a:t>者混合，每種環境都記錄</a:t>
            </a:r>
            <a:r>
              <a:rPr lang="en-US" altLang="zh-TW" dirty="0"/>
              <a:t>1600</a:t>
            </a:r>
            <a:r>
              <a:rPr lang="zh-TW" altLang="en-US" dirty="0"/>
              <a:t>筆資料</a:t>
            </a:r>
            <a:endParaRPr lang="en-US" altLang="zh-TW" dirty="0"/>
          </a:p>
          <a:p>
            <a:r>
              <a:rPr lang="zh-TW" altLang="en-US" dirty="0"/>
              <a:t>那主要目標就是去預測對應的環境，提升辨識氣體的準確率</a:t>
            </a:r>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8</a:t>
            </a:fld>
            <a:endParaRPr lang="zh-TW" altLang="en-US"/>
          </a:p>
        </p:txBody>
      </p:sp>
    </p:spTree>
    <p:extLst>
      <p:ext uri="{BB962C8B-B14F-4D97-AF65-F5344CB8AC3E}">
        <p14:creationId xmlns:p14="http://schemas.microsoft.com/office/powerpoint/2010/main" val="3865273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首先第一種模型在</a:t>
            </a:r>
            <a:r>
              <a:rPr lang="en-US" altLang="zh-TW" dirty="0"/>
              <a:t>sensor data</a:t>
            </a:r>
            <a:r>
              <a:rPr lang="zh-TW" altLang="en-US" dirty="0"/>
              <a:t>部分是使用</a:t>
            </a:r>
            <a:r>
              <a:rPr lang="en-US" altLang="zh-TW" dirty="0"/>
              <a:t>transformer encoder</a:t>
            </a:r>
            <a:r>
              <a:rPr lang="zh-TW" altLang="en-US" dirty="0"/>
              <a:t>，那因為</a:t>
            </a:r>
            <a:r>
              <a:rPr lang="en-US" altLang="zh-TW" dirty="0"/>
              <a:t>transformer</a:t>
            </a:r>
            <a:r>
              <a:rPr lang="zh-TW" altLang="en-US" dirty="0"/>
              <a:t>包含時間維度，因此針對圖片資料也增加時間維度，因此針對圖片資料是使用</a:t>
            </a:r>
            <a:r>
              <a:rPr lang="en-US" altLang="zh-TW" dirty="0"/>
              <a:t>3DCNN</a:t>
            </a:r>
            <a:r>
              <a:rPr lang="zh-TW" altLang="en-US" dirty="0"/>
              <a:t>架構進行處理</a:t>
            </a:r>
          </a:p>
          <a:p>
            <a:r>
              <a:rPr lang="zh-TW" altLang="en-US" dirty="0"/>
              <a:t>這邊簡單展示一下輸入</a:t>
            </a:r>
          </a:p>
          <a:p>
            <a:r>
              <a:rPr lang="zh-TW" altLang="en-US" dirty="0"/>
              <a:t>圖片部分</a:t>
            </a:r>
          </a:p>
          <a:p>
            <a:r>
              <a:rPr lang="zh-TW" altLang="en-US" dirty="0"/>
              <a:t>首先第一個維度是</a:t>
            </a:r>
            <a:r>
              <a:rPr lang="en-US" altLang="zh-TW" dirty="0" err="1"/>
              <a:t>batch_size,sequence,channel,height,weight</a:t>
            </a:r>
            <a:endParaRPr lang="en-US" altLang="zh-TW" dirty="0"/>
          </a:p>
          <a:p>
            <a:r>
              <a:rPr lang="zh-TW" altLang="en-US" dirty="0"/>
              <a:t>那因為要符合</a:t>
            </a:r>
            <a:r>
              <a:rPr lang="en-US" altLang="zh-TW" dirty="0"/>
              <a:t>3DCNN</a:t>
            </a:r>
            <a:r>
              <a:rPr lang="zh-TW" altLang="en-US" dirty="0"/>
              <a:t>的輸入也就是</a:t>
            </a:r>
            <a:r>
              <a:rPr lang="en-US" altLang="zh-TW" dirty="0" err="1"/>
              <a:t>batch_size,channel,depth,height,weight</a:t>
            </a:r>
            <a:endParaRPr lang="en-US" altLang="zh-TW" dirty="0"/>
          </a:p>
          <a:p>
            <a:r>
              <a:rPr lang="zh-TW" altLang="en-US" dirty="0"/>
              <a:t>需要</a:t>
            </a:r>
            <a:r>
              <a:rPr lang="en-US" altLang="zh-TW" dirty="0"/>
              <a:t>reshape</a:t>
            </a:r>
            <a:r>
              <a:rPr lang="zh-TW" altLang="en-US" dirty="0"/>
              <a:t>維度，也就是</a:t>
            </a:r>
            <a:r>
              <a:rPr lang="en-US" altLang="zh-TW" dirty="0" err="1"/>
              <a:t>seqence</a:t>
            </a:r>
            <a:r>
              <a:rPr lang="zh-TW" altLang="en-US" dirty="0"/>
              <a:t>跟</a:t>
            </a:r>
            <a:r>
              <a:rPr lang="en-US" altLang="zh-TW" dirty="0"/>
              <a:t>channel</a:t>
            </a:r>
            <a:r>
              <a:rPr lang="zh-TW" altLang="en-US" dirty="0"/>
              <a:t>要交換，並把</a:t>
            </a:r>
            <a:r>
              <a:rPr lang="en-US" altLang="zh-TW" dirty="0"/>
              <a:t>sequence</a:t>
            </a:r>
            <a:r>
              <a:rPr lang="zh-TW" altLang="en-US" dirty="0"/>
              <a:t>視為深度的概念，可以想像成影片的呈現</a:t>
            </a:r>
          </a:p>
          <a:p>
            <a:r>
              <a:rPr lang="zh-TW" altLang="en-US" dirty="0"/>
              <a:t>那</a:t>
            </a:r>
            <a:r>
              <a:rPr lang="en-US" altLang="zh-TW" dirty="0"/>
              <a:t>sensor data</a:t>
            </a:r>
            <a:r>
              <a:rPr lang="zh-TW" altLang="en-US" dirty="0"/>
              <a:t>是使用</a:t>
            </a:r>
            <a:r>
              <a:rPr lang="en-US" altLang="zh-TW" dirty="0" err="1"/>
              <a:t>batch_size,sequence,features</a:t>
            </a:r>
            <a:r>
              <a:rPr lang="zh-TW" altLang="en-US" dirty="0"/>
              <a:t>輸入</a:t>
            </a:r>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9</a:t>
            </a:fld>
            <a:endParaRPr lang="zh-TW" altLang="en-US"/>
          </a:p>
        </p:txBody>
      </p:sp>
    </p:spTree>
    <p:extLst>
      <p:ext uri="{BB962C8B-B14F-4D97-AF65-F5344CB8AC3E}">
        <p14:creationId xmlns:p14="http://schemas.microsoft.com/office/powerpoint/2010/main" val="2314877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加</a:t>
            </a:r>
            <a:r>
              <a:rPr lang="en-US" altLang="zh-TW" dirty="0"/>
              <a:t>conv2d-&gt;conv3d</a:t>
            </a:r>
            <a:endParaRPr lang="zh-TW" altLang="en-US" dirty="0"/>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10</a:t>
            </a:fld>
            <a:endParaRPr lang="zh-TW" altLang="en-US"/>
          </a:p>
        </p:txBody>
      </p:sp>
    </p:spTree>
    <p:extLst>
      <p:ext uri="{BB962C8B-B14F-4D97-AF65-F5344CB8AC3E}">
        <p14:creationId xmlns:p14="http://schemas.microsoft.com/office/powerpoint/2010/main" val="255420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我們的模型有點像把</a:t>
            </a:r>
            <a:r>
              <a:rPr lang="en-US" altLang="zh-TW" dirty="0" err="1"/>
              <a:t>img</a:t>
            </a:r>
            <a:r>
              <a:rPr lang="zh-TW" altLang="en-US" dirty="0"/>
              <a:t>視為</a:t>
            </a:r>
            <a:r>
              <a:rPr lang="en-US" altLang="zh-TW" dirty="0"/>
              <a:t>2</a:t>
            </a:r>
            <a:r>
              <a:rPr lang="zh-TW" altLang="en-US" dirty="0"/>
              <a:t>個模態</a:t>
            </a:r>
            <a:endParaRPr lang="en-US" altLang="zh-TW" dirty="0"/>
          </a:p>
          <a:p>
            <a:endParaRPr lang="en-US" altLang="zh-TW" dirty="0"/>
          </a:p>
          <a:p>
            <a:r>
              <a:rPr lang="en-US" altLang="zh-TW" dirty="0"/>
              <a:t>Joint </a:t>
            </a:r>
            <a:r>
              <a:rPr lang="zh-TW" altLang="en-US" dirty="0"/>
              <a:t>分</a:t>
            </a:r>
            <a:r>
              <a:rPr lang="en-US" altLang="zh-TW" dirty="0"/>
              <a:t>2</a:t>
            </a:r>
            <a:r>
              <a:rPr lang="zh-TW" altLang="en-US" dirty="0"/>
              <a:t>種 用轉化</a:t>
            </a:r>
            <a:endParaRPr lang="en-US" altLang="zh-TW" dirty="0"/>
          </a:p>
          <a:p>
            <a:endParaRPr lang="en-US" altLang="zh-TW" dirty="0"/>
          </a:p>
          <a:p>
            <a:r>
              <a:rPr lang="en-US" altLang="zh-TW" b="1" i="0" dirty="0">
                <a:solidFill>
                  <a:srgbClr val="212121"/>
                </a:solidFill>
                <a:effectLst/>
                <a:latin typeface="Cambria" panose="02040503050406030204" pitchFamily="18" charset="0"/>
              </a:rPr>
              <a:t>Inter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Marginal representations of each modality are learned to discover within-modality correlations before using these to either learn joint representations or make prediction directly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603620"/>
                </a:solidFill>
                <a:effectLst/>
                <a:latin typeface="Cambria" panose="02040503050406030204" pitchFamily="18" charset="0"/>
              </a:rPr>
              <a:t>Marginal homogeneous fusion</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the complexity of the model is reduced which lowers the risk of overfitting</a:t>
            </a:r>
            <a:endParaRPr lang="en-US" altLang="zh-TW" sz="1200" b="0" i="0" kern="100" dirty="0">
              <a:solidFill>
                <a:srgbClr val="603620"/>
              </a:solidFill>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b="0" i="0" dirty="0">
                <a:solidFill>
                  <a:srgbClr val="212121"/>
                </a:solidFill>
                <a:effectLst/>
                <a:latin typeface="Cambria" panose="02040503050406030204" pitchFamily="18" charset="0"/>
              </a:rPr>
              <a:t> by having separate branches, interpretability-enhancing methods can be chosen according to each modality. Additionally, as described, handling feature imbalance, missing modalities and coordinated representation learning are advantages of intermediate fusion approaches</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en-US" altLang="zh-TW" dirty="0"/>
          </a:p>
        </p:txBody>
      </p:sp>
      <p:sp>
        <p:nvSpPr>
          <p:cNvPr id="4" name="投影片編號版面配置區 3"/>
          <p:cNvSpPr>
            <a:spLocks noGrp="1"/>
          </p:cNvSpPr>
          <p:nvPr>
            <p:ph type="sldNum" sz="quarter" idx="5"/>
          </p:nvPr>
        </p:nvSpPr>
        <p:spPr/>
        <p:txBody>
          <a:bodyPr/>
          <a:lstStyle/>
          <a:p>
            <a:fld id="{A85B063A-D37D-485A-8743-7C2887097659}" type="slidenum">
              <a:rPr lang="zh-TW" altLang="en-US" smtClean="0"/>
              <a:t>11</a:t>
            </a:fld>
            <a:endParaRPr lang="zh-TW" altLang="en-US"/>
          </a:p>
        </p:txBody>
      </p:sp>
    </p:spTree>
    <p:extLst>
      <p:ext uri="{BB962C8B-B14F-4D97-AF65-F5344CB8AC3E}">
        <p14:creationId xmlns:p14="http://schemas.microsoft.com/office/powerpoint/2010/main" val="24371963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自訂版面配置">
    <p:spTree>
      <p:nvGrpSpPr>
        <p:cNvPr id="1" name=""/>
        <p:cNvGrpSpPr/>
        <p:nvPr/>
      </p:nvGrpSpPr>
      <p:grpSpPr>
        <a:xfrm>
          <a:off x="0" y="0"/>
          <a:ext cx="0" cy="0"/>
          <a:chOff x="0" y="0"/>
          <a:chExt cx="0" cy="0"/>
        </a:xfrm>
      </p:grpSpPr>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3823569" y="4233226"/>
            <a:ext cx="4544861" cy="333375"/>
          </a:xfrm>
          <a:prstGeom prst="rect">
            <a:avLst/>
          </a:prstGeom>
          <a:ln>
            <a:noFill/>
          </a:ln>
        </p:spPr>
        <p:txBody>
          <a:bodyPr anchor="b">
            <a:normAutofit/>
          </a:bodyPr>
          <a:lstStyle>
            <a:lvl1pPr marL="0" indent="0" algn="ctr">
              <a:buNone/>
              <a:defRPr sz="1400" b="0">
                <a:solidFill>
                  <a:schemeClr val="bg2">
                    <a:lumMod val="50000"/>
                  </a:schemeClr>
                </a:solidFill>
                <a:latin typeface="微軟正黑體 Light" panose="020B0304030504040204" pitchFamily="34" charset="-120"/>
                <a:ea typeface="微軟正黑體 Light" panose="020B03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2843154" y="2461472"/>
            <a:ext cx="6505694" cy="1158053"/>
          </a:xfrm>
          <a:prstGeom prst="rect">
            <a:avLst/>
          </a:prstGeom>
          <a:ln>
            <a:noFill/>
          </a:ln>
        </p:spPr>
        <p:txBody>
          <a:bodyPr>
            <a:normAutofit/>
          </a:bodyPr>
          <a:lstStyle>
            <a:lvl1pPr marL="0" indent="0" algn="ctr">
              <a:buNone/>
              <a:defRPr sz="3200" b="1" baseline="0">
                <a:solidFill>
                  <a:schemeClr val="bg2">
                    <a:lumMod val="50000"/>
                  </a:schemeClr>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cxnSp>
        <p:nvCxnSpPr>
          <p:cNvPr id="11" name="直線接點 10">
            <a:extLst>
              <a:ext uri="{FF2B5EF4-FFF2-40B4-BE49-F238E27FC236}">
                <a16:creationId xmlns:a16="http://schemas.microsoft.com/office/drawing/2014/main" id="{0E6DB38D-7BED-4952-9FAA-A565FF9D1394}"/>
              </a:ext>
            </a:extLst>
          </p:cNvPr>
          <p:cNvCxnSpPr>
            <a:cxnSpLocks/>
          </p:cNvCxnSpPr>
          <p:nvPr userDrawn="1"/>
        </p:nvCxnSpPr>
        <p:spPr>
          <a:xfrm>
            <a:off x="5757068" y="3692134"/>
            <a:ext cx="642939"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3" name="文字版面配置區 9">
            <a:extLst>
              <a:ext uri="{FF2B5EF4-FFF2-40B4-BE49-F238E27FC236}">
                <a16:creationId xmlns:a16="http://schemas.microsoft.com/office/drawing/2014/main" id="{A690573C-71E1-4B73-A745-F3750721FC91}"/>
              </a:ext>
            </a:extLst>
          </p:cNvPr>
          <p:cNvSpPr>
            <a:spLocks noGrp="1"/>
          </p:cNvSpPr>
          <p:nvPr>
            <p:ph type="body" sz="quarter" idx="12" hasCustomPrompt="1"/>
          </p:nvPr>
        </p:nvSpPr>
        <p:spPr>
          <a:xfrm>
            <a:off x="3823569" y="3759688"/>
            <a:ext cx="4544861" cy="333375"/>
          </a:xfrm>
          <a:prstGeom prst="rect">
            <a:avLst/>
          </a:prstGeom>
          <a:ln>
            <a:noFill/>
          </a:ln>
        </p:spPr>
        <p:txBody>
          <a:bodyPr anchor="b">
            <a:normAutofit/>
          </a:bodyPr>
          <a:lstStyle>
            <a:lvl1pPr marL="0" indent="0" algn="ctr">
              <a:buNone/>
              <a:defRPr sz="1400" b="0">
                <a:solidFill>
                  <a:schemeClr val="bg2">
                    <a:lumMod val="50000"/>
                  </a:schemeClr>
                </a:solidFill>
                <a:latin typeface="微軟正黑體 Light" panose="020B0304030504040204" pitchFamily="34" charset="-120"/>
                <a:ea typeface="微軟正黑體 Light" panose="020B03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43" name="手繪多邊形: 圖案 42">
            <a:extLst>
              <a:ext uri="{FF2B5EF4-FFF2-40B4-BE49-F238E27FC236}">
                <a16:creationId xmlns:a16="http://schemas.microsoft.com/office/drawing/2014/main" id="{FB9C8A7B-0346-4B92-95B1-345CBA43F2C3}"/>
              </a:ext>
            </a:extLst>
          </p:cNvPr>
          <p:cNvSpPr/>
          <p:nvPr userDrawn="1"/>
        </p:nvSpPr>
        <p:spPr>
          <a:xfrm>
            <a:off x="0" y="2669514"/>
            <a:ext cx="9839309" cy="4213153"/>
          </a:xfrm>
          <a:custGeom>
            <a:avLst/>
            <a:gdLst>
              <a:gd name="connsiteX0" fmla="*/ 0 w 9839309"/>
              <a:gd name="connsiteY0" fmla="*/ 0 h 4213153"/>
              <a:gd name="connsiteX1" fmla="*/ 735291 w 9839309"/>
              <a:gd name="connsiteY1" fmla="*/ 1096727 h 4213153"/>
              <a:gd name="connsiteX2" fmla="*/ 735291 w 9839309"/>
              <a:gd name="connsiteY2" fmla="*/ 1061967 h 4213153"/>
              <a:gd name="connsiteX3" fmla="*/ 1089687 w 9839309"/>
              <a:gd name="connsiteY3" fmla="*/ 1207150 h 4213153"/>
              <a:gd name="connsiteX4" fmla="*/ 3514535 w 9839309"/>
              <a:gd name="connsiteY4" fmla="*/ 1874410 h 4213153"/>
              <a:gd name="connsiteX5" fmla="*/ 3345655 w 9839309"/>
              <a:gd name="connsiteY5" fmla="*/ 1932727 h 4213153"/>
              <a:gd name="connsiteX6" fmla="*/ 6783561 w 9839309"/>
              <a:gd name="connsiteY6" fmla="*/ 2968558 h 4213153"/>
              <a:gd name="connsiteX7" fmla="*/ 6783561 w 9839309"/>
              <a:gd name="connsiteY7" fmla="*/ 2830803 h 4213153"/>
              <a:gd name="connsiteX8" fmla="*/ 9839309 w 9839309"/>
              <a:gd name="connsiteY8" fmla="*/ 4161935 h 4213153"/>
              <a:gd name="connsiteX9" fmla="*/ 8302397 w 9839309"/>
              <a:gd name="connsiteY9" fmla="*/ 4161934 h 4213153"/>
              <a:gd name="connsiteX10" fmla="*/ 8302399 w 9839309"/>
              <a:gd name="connsiteY10" fmla="*/ 4161935 h 4213153"/>
              <a:gd name="connsiteX11" fmla="*/ 2860832 w 9839309"/>
              <a:gd name="connsiteY11" fmla="*/ 4161935 h 4213153"/>
              <a:gd name="connsiteX12" fmla="*/ 2576956 w 9839309"/>
              <a:gd name="connsiteY12" fmla="*/ 4213153 h 4213153"/>
              <a:gd name="connsiteX13" fmla="*/ 2567715 w 9839309"/>
              <a:gd name="connsiteY13" fmla="*/ 4161935 h 4213153"/>
              <a:gd name="connsiteX14" fmla="*/ 735291 w 9839309"/>
              <a:gd name="connsiteY14" fmla="*/ 4161935 h 4213153"/>
              <a:gd name="connsiteX15" fmla="*/ 735291 w 9839309"/>
              <a:gd name="connsiteY15" fmla="*/ 4161935 h 4213153"/>
              <a:gd name="connsiteX16" fmla="*/ 0 w 9839309"/>
              <a:gd name="connsiteY16" fmla="*/ 4161935 h 4213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39309" h="4213153">
                <a:moveTo>
                  <a:pt x="0" y="0"/>
                </a:moveTo>
                <a:lnTo>
                  <a:pt x="735291" y="1096727"/>
                </a:lnTo>
                <a:lnTo>
                  <a:pt x="735291" y="1061967"/>
                </a:lnTo>
                <a:lnTo>
                  <a:pt x="1089687" y="1207150"/>
                </a:lnTo>
                <a:lnTo>
                  <a:pt x="3514535" y="1874410"/>
                </a:lnTo>
                <a:lnTo>
                  <a:pt x="3345655" y="1932727"/>
                </a:lnTo>
                <a:lnTo>
                  <a:pt x="6783561" y="2968558"/>
                </a:lnTo>
                <a:lnTo>
                  <a:pt x="6783561" y="2830803"/>
                </a:lnTo>
                <a:lnTo>
                  <a:pt x="9839309" y="4161935"/>
                </a:lnTo>
                <a:lnTo>
                  <a:pt x="8302397" y="4161934"/>
                </a:lnTo>
                <a:lnTo>
                  <a:pt x="8302399" y="4161935"/>
                </a:lnTo>
                <a:lnTo>
                  <a:pt x="2860832" y="4161935"/>
                </a:lnTo>
                <a:lnTo>
                  <a:pt x="2576956" y="4213153"/>
                </a:lnTo>
                <a:lnTo>
                  <a:pt x="2567715" y="4161935"/>
                </a:lnTo>
                <a:lnTo>
                  <a:pt x="735291" y="4161935"/>
                </a:lnTo>
                <a:lnTo>
                  <a:pt x="735291" y="4161935"/>
                </a:lnTo>
                <a:lnTo>
                  <a:pt x="0" y="4161935"/>
                </a:lnTo>
                <a:close/>
              </a:path>
            </a:pathLst>
          </a:custGeom>
          <a:noFill/>
          <a:ln w="0" cmpd="dbl">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bg2">
                  <a:lumMod val="50000"/>
                </a:schemeClr>
              </a:solidFill>
            </a:endParaRPr>
          </a:p>
        </p:txBody>
      </p:sp>
      <p:cxnSp>
        <p:nvCxnSpPr>
          <p:cNvPr id="45" name="直線接點 44">
            <a:extLst>
              <a:ext uri="{FF2B5EF4-FFF2-40B4-BE49-F238E27FC236}">
                <a16:creationId xmlns:a16="http://schemas.microsoft.com/office/drawing/2014/main" id="{76E525C0-CA6B-4CE5-8ED2-71053A42DBCF}"/>
              </a:ext>
            </a:extLst>
          </p:cNvPr>
          <p:cNvCxnSpPr>
            <a:cxnSpLocks/>
            <a:stCxn id="43" idx="1"/>
            <a:endCxn id="43" idx="16"/>
          </p:cNvCxnSpPr>
          <p:nvPr userDrawn="1"/>
        </p:nvCxnSpPr>
        <p:spPr>
          <a:xfrm flipH="1">
            <a:off x="0" y="3766241"/>
            <a:ext cx="735291" cy="3065208"/>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49080705-3CFF-46E5-BEE0-4DB3C52C5E21}"/>
              </a:ext>
            </a:extLst>
          </p:cNvPr>
          <p:cNvCxnSpPr>
            <a:cxnSpLocks/>
            <a:stCxn id="43" idx="2"/>
            <a:endCxn id="43" idx="10"/>
          </p:cNvCxnSpPr>
          <p:nvPr userDrawn="1"/>
        </p:nvCxnSpPr>
        <p:spPr>
          <a:xfrm>
            <a:off x="735291" y="3731481"/>
            <a:ext cx="7567108" cy="3099968"/>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直線接點 49">
            <a:extLst>
              <a:ext uri="{FF2B5EF4-FFF2-40B4-BE49-F238E27FC236}">
                <a16:creationId xmlns:a16="http://schemas.microsoft.com/office/drawing/2014/main" id="{7084CF46-AA61-45BD-8434-950BA2E01675}"/>
              </a:ext>
            </a:extLst>
          </p:cNvPr>
          <p:cNvCxnSpPr>
            <a:stCxn id="43" idx="4"/>
          </p:cNvCxnSpPr>
          <p:nvPr userDrawn="1"/>
        </p:nvCxnSpPr>
        <p:spPr>
          <a:xfrm flipH="1">
            <a:off x="2843154" y="4543924"/>
            <a:ext cx="671381" cy="2338743"/>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2" name="直線接點 51">
            <a:extLst>
              <a:ext uri="{FF2B5EF4-FFF2-40B4-BE49-F238E27FC236}">
                <a16:creationId xmlns:a16="http://schemas.microsoft.com/office/drawing/2014/main" id="{8464ECAF-5097-4862-8223-DB07D6903BFA}"/>
              </a:ext>
            </a:extLst>
          </p:cNvPr>
          <p:cNvCxnSpPr>
            <a:stCxn id="43" idx="6"/>
            <a:endCxn id="43" idx="14"/>
          </p:cNvCxnSpPr>
          <p:nvPr userDrawn="1"/>
        </p:nvCxnSpPr>
        <p:spPr>
          <a:xfrm flipH="1">
            <a:off x="735291" y="5638072"/>
            <a:ext cx="6048270" cy="1193377"/>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直線接點 55">
            <a:extLst>
              <a:ext uri="{FF2B5EF4-FFF2-40B4-BE49-F238E27FC236}">
                <a16:creationId xmlns:a16="http://schemas.microsoft.com/office/drawing/2014/main" id="{033586FE-61C3-443C-A364-269B7C7E1614}"/>
              </a:ext>
            </a:extLst>
          </p:cNvPr>
          <p:cNvCxnSpPr>
            <a:stCxn id="43" idx="7"/>
            <a:endCxn id="43" idx="16"/>
          </p:cNvCxnSpPr>
          <p:nvPr userDrawn="1"/>
        </p:nvCxnSpPr>
        <p:spPr>
          <a:xfrm flipH="1">
            <a:off x="0" y="5500317"/>
            <a:ext cx="6783561" cy="1331132"/>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8" name="直線接點 57">
            <a:extLst>
              <a:ext uri="{FF2B5EF4-FFF2-40B4-BE49-F238E27FC236}">
                <a16:creationId xmlns:a16="http://schemas.microsoft.com/office/drawing/2014/main" id="{719405C3-6540-433E-B0BB-3738959D218C}"/>
              </a:ext>
            </a:extLst>
          </p:cNvPr>
          <p:cNvCxnSpPr>
            <a:stCxn id="43" idx="6"/>
          </p:cNvCxnSpPr>
          <p:nvPr userDrawn="1"/>
        </p:nvCxnSpPr>
        <p:spPr>
          <a:xfrm>
            <a:off x="6783561" y="5638072"/>
            <a:ext cx="2709231" cy="124459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0" name="直線接點 59">
            <a:extLst>
              <a:ext uri="{FF2B5EF4-FFF2-40B4-BE49-F238E27FC236}">
                <a16:creationId xmlns:a16="http://schemas.microsoft.com/office/drawing/2014/main" id="{22169B8F-9BDC-416E-B469-5F6E51465D3E}"/>
              </a:ext>
            </a:extLst>
          </p:cNvPr>
          <p:cNvCxnSpPr>
            <a:stCxn id="43" idx="1"/>
            <a:endCxn id="43" idx="13"/>
          </p:cNvCxnSpPr>
          <p:nvPr userDrawn="1"/>
        </p:nvCxnSpPr>
        <p:spPr>
          <a:xfrm>
            <a:off x="735291" y="3766241"/>
            <a:ext cx="1832424" cy="3065208"/>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02" name="手繪多邊形: 圖案 101">
            <a:extLst>
              <a:ext uri="{FF2B5EF4-FFF2-40B4-BE49-F238E27FC236}">
                <a16:creationId xmlns:a16="http://schemas.microsoft.com/office/drawing/2014/main" id="{06E471C6-2582-4F29-946E-5DBA08A7E6AC}"/>
              </a:ext>
            </a:extLst>
          </p:cNvPr>
          <p:cNvSpPr/>
          <p:nvPr userDrawn="1"/>
        </p:nvSpPr>
        <p:spPr>
          <a:xfrm>
            <a:off x="4847278" y="3040498"/>
            <a:ext cx="7385963" cy="3965971"/>
          </a:xfrm>
          <a:custGeom>
            <a:avLst/>
            <a:gdLst>
              <a:gd name="connsiteX0" fmla="*/ 7361011 w 7385963"/>
              <a:gd name="connsiteY0" fmla="*/ 0 h 3965971"/>
              <a:gd name="connsiteX1" fmla="*/ 7361011 w 7385963"/>
              <a:gd name="connsiteY1" fmla="*/ 2833313 h 3965971"/>
              <a:gd name="connsiteX2" fmla="*/ 7385963 w 7385963"/>
              <a:gd name="connsiteY2" fmla="*/ 2884603 h 3965971"/>
              <a:gd name="connsiteX3" fmla="*/ 7361011 w 7385963"/>
              <a:gd name="connsiteY3" fmla="*/ 2884603 h 3965971"/>
              <a:gd name="connsiteX4" fmla="*/ 7361011 w 7385963"/>
              <a:gd name="connsiteY4" fmla="*/ 3871433 h 3965971"/>
              <a:gd name="connsiteX5" fmla="*/ 6129946 w 7385963"/>
              <a:gd name="connsiteY5" fmla="*/ 3871433 h 3965971"/>
              <a:gd name="connsiteX6" fmla="*/ 5237945 w 7385963"/>
              <a:gd name="connsiteY6" fmla="*/ 3871433 h 3965971"/>
              <a:gd name="connsiteX7" fmla="*/ 3422686 w 7385963"/>
              <a:gd name="connsiteY7" fmla="*/ 3871433 h 3965971"/>
              <a:gd name="connsiteX8" fmla="*/ 3134905 w 7385963"/>
              <a:gd name="connsiteY8" fmla="*/ 3965971 h 3965971"/>
              <a:gd name="connsiteX9" fmla="*/ 2682210 w 7385963"/>
              <a:gd name="connsiteY9" fmla="*/ 3817258 h 3965971"/>
              <a:gd name="connsiteX10" fmla="*/ 2709231 w 7385963"/>
              <a:gd name="connsiteY10" fmla="*/ 3842169 h 3965971"/>
              <a:gd name="connsiteX11" fmla="*/ 0 w 7385963"/>
              <a:gd name="connsiteY11" fmla="*/ 3842169 h 3965971"/>
              <a:gd name="connsiteX12" fmla="*/ 1378514 w 7385963"/>
              <a:gd name="connsiteY12" fmla="*/ 3388985 h 3965971"/>
              <a:gd name="connsiteX13" fmla="*/ 1370223 w 7385963"/>
              <a:gd name="connsiteY13" fmla="*/ 3386261 h 3965971"/>
              <a:gd name="connsiteX14" fmla="*/ 3134905 w 7385963"/>
              <a:gd name="connsiteY14" fmla="*/ 2806550 h 3965971"/>
              <a:gd name="connsiteX15" fmla="*/ 3146892 w 7385963"/>
              <a:gd name="connsiteY15" fmla="*/ 2810488 h 3965971"/>
              <a:gd name="connsiteX16" fmla="*/ 3147901 w 7385963"/>
              <a:gd name="connsiteY16" fmla="*/ 2806451 h 3965971"/>
              <a:gd name="connsiteX17" fmla="*/ 3926549 w 7385963"/>
              <a:gd name="connsiteY17" fmla="*/ 2806451 h 3965971"/>
              <a:gd name="connsiteX18" fmla="*/ 6596626 w 7385963"/>
              <a:gd name="connsiteY18" fmla="*/ 1393864 h 396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85963" h="3965971">
                <a:moveTo>
                  <a:pt x="7361011" y="0"/>
                </a:moveTo>
                <a:lnTo>
                  <a:pt x="7361011" y="2833313"/>
                </a:lnTo>
                <a:lnTo>
                  <a:pt x="7385963" y="2884603"/>
                </a:lnTo>
                <a:lnTo>
                  <a:pt x="7361011" y="2884603"/>
                </a:lnTo>
                <a:lnTo>
                  <a:pt x="7361011" y="3871433"/>
                </a:lnTo>
                <a:lnTo>
                  <a:pt x="6129946" y="3871433"/>
                </a:lnTo>
                <a:lnTo>
                  <a:pt x="5237945" y="3871433"/>
                </a:lnTo>
                <a:lnTo>
                  <a:pt x="3422686" y="3871433"/>
                </a:lnTo>
                <a:lnTo>
                  <a:pt x="3134905" y="3965971"/>
                </a:lnTo>
                <a:lnTo>
                  <a:pt x="2682210" y="3817258"/>
                </a:lnTo>
                <a:lnTo>
                  <a:pt x="2709231" y="3842169"/>
                </a:lnTo>
                <a:lnTo>
                  <a:pt x="0" y="3842169"/>
                </a:lnTo>
                <a:lnTo>
                  <a:pt x="1378514" y="3388985"/>
                </a:lnTo>
                <a:lnTo>
                  <a:pt x="1370223" y="3386261"/>
                </a:lnTo>
                <a:lnTo>
                  <a:pt x="3134905" y="2806550"/>
                </a:lnTo>
                <a:lnTo>
                  <a:pt x="3146892" y="2810488"/>
                </a:lnTo>
                <a:lnTo>
                  <a:pt x="3147901" y="2806451"/>
                </a:lnTo>
                <a:lnTo>
                  <a:pt x="3926549" y="2806451"/>
                </a:lnTo>
                <a:lnTo>
                  <a:pt x="6596626" y="1393864"/>
                </a:lnTo>
                <a:close/>
              </a:path>
            </a:pathLst>
          </a:custGeom>
          <a:no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bg2">
                  <a:lumMod val="50000"/>
                </a:schemeClr>
              </a:solidFill>
            </a:endParaRPr>
          </a:p>
        </p:txBody>
      </p:sp>
      <p:cxnSp>
        <p:nvCxnSpPr>
          <p:cNvPr id="104" name="直線接點 103">
            <a:extLst>
              <a:ext uri="{FF2B5EF4-FFF2-40B4-BE49-F238E27FC236}">
                <a16:creationId xmlns:a16="http://schemas.microsoft.com/office/drawing/2014/main" id="{4EC3EF2C-1B75-4CE6-BBEF-FB7460FDC85F}"/>
              </a:ext>
            </a:extLst>
          </p:cNvPr>
          <p:cNvCxnSpPr>
            <a:stCxn id="102" idx="17"/>
            <a:endCxn id="102" idx="6"/>
          </p:cNvCxnSpPr>
          <p:nvPr userDrawn="1"/>
        </p:nvCxnSpPr>
        <p:spPr>
          <a:xfrm>
            <a:off x="8773827" y="5846949"/>
            <a:ext cx="1311396" cy="1064982"/>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6" name="直線接點 105">
            <a:extLst>
              <a:ext uri="{FF2B5EF4-FFF2-40B4-BE49-F238E27FC236}">
                <a16:creationId xmlns:a16="http://schemas.microsoft.com/office/drawing/2014/main" id="{3CEF69B1-A530-4B60-AE88-E356EA04D95A}"/>
              </a:ext>
            </a:extLst>
          </p:cNvPr>
          <p:cNvCxnSpPr>
            <a:stCxn id="102" idx="16"/>
            <a:endCxn id="102" idx="0"/>
          </p:cNvCxnSpPr>
          <p:nvPr userDrawn="1"/>
        </p:nvCxnSpPr>
        <p:spPr>
          <a:xfrm flipV="1">
            <a:off x="7995179" y="3040498"/>
            <a:ext cx="4213110" cy="2806451"/>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8" name="直線接點 107">
            <a:extLst>
              <a:ext uri="{FF2B5EF4-FFF2-40B4-BE49-F238E27FC236}">
                <a16:creationId xmlns:a16="http://schemas.microsoft.com/office/drawing/2014/main" id="{A4300FBE-2F1D-4915-85B0-B214AC53BEC1}"/>
              </a:ext>
            </a:extLst>
          </p:cNvPr>
          <p:cNvCxnSpPr>
            <a:stCxn id="102" idx="18"/>
            <a:endCxn id="102" idx="4"/>
          </p:cNvCxnSpPr>
          <p:nvPr userDrawn="1"/>
        </p:nvCxnSpPr>
        <p:spPr>
          <a:xfrm>
            <a:off x="11443904" y="4434362"/>
            <a:ext cx="764385" cy="2477569"/>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pic>
        <p:nvPicPr>
          <p:cNvPr id="2" name="圖片 1">
            <a:extLst>
              <a:ext uri="{FF2B5EF4-FFF2-40B4-BE49-F238E27FC236}">
                <a16:creationId xmlns:a16="http://schemas.microsoft.com/office/drawing/2014/main" id="{666555E7-C45A-49A1-A3ED-212E9B070F01}"/>
              </a:ext>
            </a:extLst>
          </p:cNvPr>
          <p:cNvPicPr>
            <a:picLocks noChangeAspect="1"/>
          </p:cNvPicPr>
          <p:nvPr userDrawn="1"/>
        </p:nvPicPr>
        <p:blipFill>
          <a:blip r:embed="rId2"/>
          <a:stretch>
            <a:fillRect/>
          </a:stretch>
        </p:blipFill>
        <p:spPr>
          <a:xfrm>
            <a:off x="10101734" y="85725"/>
            <a:ext cx="1999661" cy="548688"/>
          </a:xfrm>
          <a:prstGeom prst="rect">
            <a:avLst/>
          </a:prstGeom>
        </p:spPr>
      </p:pic>
    </p:spTree>
    <p:extLst>
      <p:ext uri="{BB962C8B-B14F-4D97-AF65-F5344CB8AC3E}">
        <p14:creationId xmlns:p14="http://schemas.microsoft.com/office/powerpoint/2010/main" val="18102793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FFC2400-47C9-4386-BF91-70AE4A0472D7}"/>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8C8C74C7-3237-4F04-AF86-2339F328EC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BB44405A-7422-4E5B-B2B6-28EA0ACEDE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A1EC2065-75AA-4F70-BFFA-E9B79A45B96D}"/>
              </a:ext>
            </a:extLst>
          </p:cNvPr>
          <p:cNvSpPr>
            <a:spLocks noGrp="1"/>
          </p:cNvSpPr>
          <p:nvPr>
            <p:ph type="dt" sz="half" idx="10"/>
          </p:nvPr>
        </p:nvSpPr>
        <p:spPr/>
        <p:txBody>
          <a:bodyPr/>
          <a:lstStyle/>
          <a:p>
            <a:fld id="{390EB0A6-F51F-4E8C-AE82-332D3990433D}" type="datetime1">
              <a:rPr lang="zh-TW" altLang="en-US" smtClean="0"/>
              <a:t>2024/8/1</a:t>
            </a:fld>
            <a:endParaRPr lang="zh-TW" altLang="en-US"/>
          </a:p>
        </p:txBody>
      </p:sp>
      <p:sp>
        <p:nvSpPr>
          <p:cNvPr id="6" name="頁尾版面配置區 5">
            <a:extLst>
              <a:ext uri="{FF2B5EF4-FFF2-40B4-BE49-F238E27FC236}">
                <a16:creationId xmlns:a16="http://schemas.microsoft.com/office/drawing/2014/main" id="{0C36C36C-5422-476B-AAB4-9E72E45CCF5F}"/>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327CC3EA-1E01-433D-919E-0C57FBD8FD7E}"/>
              </a:ext>
            </a:extLst>
          </p:cNvPr>
          <p:cNvSpPr>
            <a:spLocks noGrp="1"/>
          </p:cNvSpPr>
          <p:nvPr>
            <p:ph type="sldNum" sz="quarter" idx="12"/>
          </p:nvPr>
        </p:nvSpPr>
        <p:spPr/>
        <p:txBody>
          <a:bodyPr/>
          <a:lstStyle/>
          <a:p>
            <a:fld id="{4B816D84-097D-464E-91C0-19874271D785}" type="slidenum">
              <a:rPr lang="zh-TW" altLang="en-US" smtClean="0"/>
              <a:t>‹#›</a:t>
            </a:fld>
            <a:endParaRPr lang="zh-TW" altLang="en-US"/>
          </a:p>
        </p:txBody>
      </p:sp>
    </p:spTree>
    <p:extLst>
      <p:ext uri="{BB962C8B-B14F-4D97-AF65-F5344CB8AC3E}">
        <p14:creationId xmlns:p14="http://schemas.microsoft.com/office/powerpoint/2010/main" val="38468665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5478AAA-FD65-4236-95FD-B0345E300E63}"/>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A182D394-115E-4E20-A570-75AE071FF8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6CA44254-5E80-419C-8E3C-2817D09D17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DAFA8D47-249F-4D77-90FB-A324536356F4}"/>
              </a:ext>
            </a:extLst>
          </p:cNvPr>
          <p:cNvSpPr>
            <a:spLocks noGrp="1"/>
          </p:cNvSpPr>
          <p:nvPr>
            <p:ph type="dt" sz="half" idx="10"/>
          </p:nvPr>
        </p:nvSpPr>
        <p:spPr/>
        <p:txBody>
          <a:bodyPr/>
          <a:lstStyle/>
          <a:p>
            <a:fld id="{A4D6310D-2934-49B8-A5D5-C5DB6C47A399}" type="datetime1">
              <a:rPr lang="zh-TW" altLang="en-US" smtClean="0"/>
              <a:t>2024/8/1</a:t>
            </a:fld>
            <a:endParaRPr lang="zh-TW" altLang="en-US"/>
          </a:p>
        </p:txBody>
      </p:sp>
      <p:sp>
        <p:nvSpPr>
          <p:cNvPr id="6" name="頁尾版面配置區 5">
            <a:extLst>
              <a:ext uri="{FF2B5EF4-FFF2-40B4-BE49-F238E27FC236}">
                <a16:creationId xmlns:a16="http://schemas.microsoft.com/office/drawing/2014/main" id="{829317D7-7425-461C-B5F9-872F0094D4A5}"/>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9575139D-DD74-4D36-9C5C-E13F4ABCB51C}"/>
              </a:ext>
            </a:extLst>
          </p:cNvPr>
          <p:cNvSpPr>
            <a:spLocks noGrp="1"/>
          </p:cNvSpPr>
          <p:nvPr>
            <p:ph type="sldNum" sz="quarter" idx="12"/>
          </p:nvPr>
        </p:nvSpPr>
        <p:spPr/>
        <p:txBody>
          <a:bodyPr/>
          <a:lstStyle/>
          <a:p>
            <a:fld id="{4B816D84-097D-464E-91C0-19874271D785}" type="slidenum">
              <a:rPr lang="zh-TW" altLang="en-US" smtClean="0"/>
              <a:t>‹#›</a:t>
            </a:fld>
            <a:endParaRPr lang="zh-TW" altLang="en-US"/>
          </a:p>
        </p:txBody>
      </p:sp>
    </p:spTree>
    <p:extLst>
      <p:ext uri="{BB962C8B-B14F-4D97-AF65-F5344CB8AC3E}">
        <p14:creationId xmlns:p14="http://schemas.microsoft.com/office/powerpoint/2010/main" val="37966823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28465FB-A345-45FC-A565-CA04D9A9E31D}"/>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87F2101D-9993-4265-8E60-0637F49863C8}"/>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56EDBE6D-A3E5-4414-8AD9-98600F95374C}"/>
              </a:ext>
            </a:extLst>
          </p:cNvPr>
          <p:cNvSpPr>
            <a:spLocks noGrp="1"/>
          </p:cNvSpPr>
          <p:nvPr>
            <p:ph type="dt" sz="half" idx="10"/>
          </p:nvPr>
        </p:nvSpPr>
        <p:spPr/>
        <p:txBody>
          <a:bodyPr/>
          <a:lstStyle/>
          <a:p>
            <a:fld id="{8C19FCCE-FDD4-4C26-BE7C-5E87B2C56D96}" type="datetime1">
              <a:rPr lang="zh-TW" altLang="en-US" smtClean="0"/>
              <a:t>2024/8/1</a:t>
            </a:fld>
            <a:endParaRPr lang="zh-TW" altLang="en-US"/>
          </a:p>
        </p:txBody>
      </p:sp>
      <p:sp>
        <p:nvSpPr>
          <p:cNvPr id="5" name="頁尾版面配置區 4">
            <a:extLst>
              <a:ext uri="{FF2B5EF4-FFF2-40B4-BE49-F238E27FC236}">
                <a16:creationId xmlns:a16="http://schemas.microsoft.com/office/drawing/2014/main" id="{4DF81C11-053D-4CE0-952E-CF94FF4AF71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B8D0B63-E99E-48B1-90DC-859CEA784E9C}"/>
              </a:ext>
            </a:extLst>
          </p:cNvPr>
          <p:cNvSpPr>
            <a:spLocks noGrp="1"/>
          </p:cNvSpPr>
          <p:nvPr>
            <p:ph type="sldNum" sz="quarter" idx="12"/>
          </p:nvPr>
        </p:nvSpPr>
        <p:spPr/>
        <p:txBody>
          <a:bodyPr/>
          <a:lstStyle/>
          <a:p>
            <a:fld id="{4B816D84-097D-464E-91C0-19874271D785}" type="slidenum">
              <a:rPr lang="zh-TW" altLang="en-US" smtClean="0"/>
              <a:t>‹#›</a:t>
            </a:fld>
            <a:endParaRPr lang="zh-TW" altLang="en-US"/>
          </a:p>
        </p:txBody>
      </p:sp>
    </p:spTree>
    <p:extLst>
      <p:ext uri="{BB962C8B-B14F-4D97-AF65-F5344CB8AC3E}">
        <p14:creationId xmlns:p14="http://schemas.microsoft.com/office/powerpoint/2010/main" val="23891144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B9FDCD30-71D8-4E41-8C49-2DAFFA0EC2AA}"/>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FC096E2C-B776-4AF4-A275-297C8B996D7D}"/>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56FF442A-ECC7-446D-8E5D-624CA309D218}"/>
              </a:ext>
            </a:extLst>
          </p:cNvPr>
          <p:cNvSpPr>
            <a:spLocks noGrp="1"/>
          </p:cNvSpPr>
          <p:nvPr>
            <p:ph type="dt" sz="half" idx="10"/>
          </p:nvPr>
        </p:nvSpPr>
        <p:spPr/>
        <p:txBody>
          <a:bodyPr/>
          <a:lstStyle/>
          <a:p>
            <a:fld id="{4EB293AF-AE5C-40DB-BF07-9092C938C2C9}" type="datetime1">
              <a:rPr lang="zh-TW" altLang="en-US" smtClean="0"/>
              <a:t>2024/8/1</a:t>
            </a:fld>
            <a:endParaRPr lang="zh-TW" altLang="en-US"/>
          </a:p>
        </p:txBody>
      </p:sp>
      <p:sp>
        <p:nvSpPr>
          <p:cNvPr id="5" name="頁尾版面配置區 4">
            <a:extLst>
              <a:ext uri="{FF2B5EF4-FFF2-40B4-BE49-F238E27FC236}">
                <a16:creationId xmlns:a16="http://schemas.microsoft.com/office/drawing/2014/main" id="{DE3D1996-3497-410E-B97A-75D35FDEFE5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1E8D7C5E-76D8-4C85-9894-F172D3970709}"/>
              </a:ext>
            </a:extLst>
          </p:cNvPr>
          <p:cNvSpPr>
            <a:spLocks noGrp="1"/>
          </p:cNvSpPr>
          <p:nvPr>
            <p:ph type="sldNum" sz="quarter" idx="12"/>
          </p:nvPr>
        </p:nvSpPr>
        <p:spPr/>
        <p:txBody>
          <a:bodyPr/>
          <a:lstStyle/>
          <a:p>
            <a:fld id="{4B816D84-097D-464E-91C0-19874271D785}" type="slidenum">
              <a:rPr lang="zh-TW" altLang="en-US" smtClean="0"/>
              <a:t>‹#›</a:t>
            </a:fld>
            <a:endParaRPr lang="zh-TW" altLang="en-US"/>
          </a:p>
        </p:txBody>
      </p:sp>
    </p:spTree>
    <p:extLst>
      <p:ext uri="{BB962C8B-B14F-4D97-AF65-F5344CB8AC3E}">
        <p14:creationId xmlns:p14="http://schemas.microsoft.com/office/powerpoint/2010/main" val="2050594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自訂版面配置">
    <p:bg>
      <p:bgRef idx="1001">
        <a:schemeClr val="bg1"/>
      </p:bgRef>
    </p:bg>
    <p:spTree>
      <p:nvGrpSpPr>
        <p:cNvPr id="1" name=""/>
        <p:cNvGrpSpPr/>
        <p:nvPr/>
      </p:nvGrpSpPr>
      <p:grpSpPr>
        <a:xfrm>
          <a:off x="0" y="0"/>
          <a:ext cx="0" cy="0"/>
          <a:chOff x="0" y="0"/>
          <a:chExt cx="0" cy="0"/>
        </a:xfrm>
      </p:grpSpPr>
      <p:sp>
        <p:nvSpPr>
          <p:cNvPr id="3" name="日期版面配置區 2">
            <a:extLst>
              <a:ext uri="{FF2B5EF4-FFF2-40B4-BE49-F238E27FC236}">
                <a16:creationId xmlns:a16="http://schemas.microsoft.com/office/drawing/2014/main" id="{5CA5497C-956F-4812-8749-4536A29AFB59}"/>
              </a:ext>
            </a:extLst>
          </p:cNvPr>
          <p:cNvSpPr>
            <a:spLocks noGrp="1"/>
          </p:cNvSpPr>
          <p:nvPr>
            <p:ph type="dt" sz="half" idx="10"/>
          </p:nvPr>
        </p:nvSpPr>
        <p:spPr/>
        <p:txBody>
          <a:bodyPr/>
          <a:lstStyle/>
          <a:p>
            <a:fld id="{A04ED62F-C899-49CC-A3F2-4AE02528A60D}" type="datetimeFigureOut">
              <a:rPr lang="zh-TW" altLang="en-US" smtClean="0"/>
              <a:t>2024/8/1</a:t>
            </a:fld>
            <a:endParaRPr lang="zh-TW" altLang="en-US"/>
          </a:p>
        </p:txBody>
      </p:sp>
      <p:sp>
        <p:nvSpPr>
          <p:cNvPr id="4" name="投影片編號版面配置區 3">
            <a:extLst>
              <a:ext uri="{FF2B5EF4-FFF2-40B4-BE49-F238E27FC236}">
                <a16:creationId xmlns:a16="http://schemas.microsoft.com/office/drawing/2014/main" id="{EB40075D-0D72-4118-BC0C-3DF43E1B9BD5}"/>
              </a:ext>
            </a:extLst>
          </p:cNvPr>
          <p:cNvSpPr>
            <a:spLocks noGrp="1"/>
          </p:cNvSpPr>
          <p:nvPr>
            <p:ph type="sldNum" sz="quarter" idx="11"/>
          </p:nvPr>
        </p:nvSpPr>
        <p:spPr/>
        <p:txBody>
          <a:bodyPr/>
          <a:lstStyle/>
          <a:p>
            <a:fld id="{9A57F94D-8B97-430A-98BA-2FD0E2A5CE63}" type="slidenum">
              <a:rPr lang="zh-TW" altLang="en-US" smtClean="0"/>
              <a:t>‹#›</a:t>
            </a:fld>
            <a:endParaRPr lang="zh-TW" altLang="en-US"/>
          </a:p>
        </p:txBody>
      </p:sp>
      <p:sp>
        <p:nvSpPr>
          <p:cNvPr id="5" name="矩形 4">
            <a:extLst>
              <a:ext uri="{FF2B5EF4-FFF2-40B4-BE49-F238E27FC236}">
                <a16:creationId xmlns:a16="http://schemas.microsoft.com/office/drawing/2014/main" id="{2C86C1EF-FBBE-48D4-91D9-CA5B688BAB79}"/>
              </a:ext>
            </a:extLst>
          </p:cNvPr>
          <p:cNvSpPr/>
          <p:nvPr userDrawn="1"/>
        </p:nvSpPr>
        <p:spPr>
          <a:xfrm>
            <a:off x="9793357" y="0"/>
            <a:ext cx="1285460" cy="292873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矩形 5">
            <a:extLst>
              <a:ext uri="{FF2B5EF4-FFF2-40B4-BE49-F238E27FC236}">
                <a16:creationId xmlns:a16="http://schemas.microsoft.com/office/drawing/2014/main" id="{BFD9AC74-4FFA-490C-A97A-9E440EC72542}"/>
              </a:ext>
            </a:extLst>
          </p:cNvPr>
          <p:cNvSpPr/>
          <p:nvPr userDrawn="1"/>
        </p:nvSpPr>
        <p:spPr>
          <a:xfrm>
            <a:off x="8507897" y="2928730"/>
            <a:ext cx="1285460" cy="1802296"/>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a:extLst>
              <a:ext uri="{FF2B5EF4-FFF2-40B4-BE49-F238E27FC236}">
                <a16:creationId xmlns:a16="http://schemas.microsoft.com/office/drawing/2014/main" id="{1AC25303-3445-46C0-94FC-EC4F2FBA5DB1}"/>
              </a:ext>
            </a:extLst>
          </p:cNvPr>
          <p:cNvSpPr/>
          <p:nvPr userDrawn="1"/>
        </p:nvSpPr>
        <p:spPr>
          <a:xfrm>
            <a:off x="9793357" y="4763120"/>
            <a:ext cx="1285460" cy="2094880"/>
          </a:xfrm>
          <a:prstGeom prst="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7">
            <a:extLst>
              <a:ext uri="{FF2B5EF4-FFF2-40B4-BE49-F238E27FC236}">
                <a16:creationId xmlns:a16="http://schemas.microsoft.com/office/drawing/2014/main" id="{AC1E7F29-AB20-4425-B1F4-87195347295F}"/>
              </a:ext>
            </a:extLst>
          </p:cNvPr>
          <p:cNvSpPr/>
          <p:nvPr userDrawn="1"/>
        </p:nvSpPr>
        <p:spPr>
          <a:xfrm>
            <a:off x="-384313" y="702365"/>
            <a:ext cx="3581400" cy="988323"/>
          </a:xfrm>
          <a:prstGeom prst="rect">
            <a:avLst/>
          </a:prstGeom>
          <a:noFill/>
          <a:ln w="2857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文字方塊 8">
            <a:extLst>
              <a:ext uri="{FF2B5EF4-FFF2-40B4-BE49-F238E27FC236}">
                <a16:creationId xmlns:a16="http://schemas.microsoft.com/office/drawing/2014/main" id="{0F6CD70C-7D91-418E-8D3C-9C8E3770A9FA}"/>
              </a:ext>
            </a:extLst>
          </p:cNvPr>
          <p:cNvSpPr txBox="1"/>
          <p:nvPr userDrawn="1"/>
        </p:nvSpPr>
        <p:spPr>
          <a:xfrm>
            <a:off x="838197" y="2071315"/>
            <a:ext cx="1114425" cy="707886"/>
          </a:xfrm>
          <a:prstGeom prst="rect">
            <a:avLst/>
          </a:prstGeom>
          <a:noFill/>
        </p:spPr>
        <p:txBody>
          <a:bodyPr wrap="square" rtlCol="0">
            <a:spAutoFit/>
          </a:bodyPr>
          <a:lstStyle/>
          <a:p>
            <a:r>
              <a:rPr lang="en-US" altLang="zh-TW" sz="4000" b="1" dirty="0">
                <a:solidFill>
                  <a:schemeClr val="bg2">
                    <a:lumMod val="90000"/>
                  </a:schemeClr>
                </a:solidFill>
                <a:latin typeface="Franklin Gothic Demi" panose="020B0703020102020204" pitchFamily="34" charset="0"/>
              </a:rPr>
              <a:t>0 1</a:t>
            </a:r>
            <a:endParaRPr lang="zh-TW" altLang="en-US" sz="4000" b="1" dirty="0">
              <a:solidFill>
                <a:schemeClr val="bg2">
                  <a:lumMod val="90000"/>
                </a:schemeClr>
              </a:solidFill>
              <a:latin typeface="Franklin Gothic Demi" panose="020B0703020102020204" pitchFamily="34" charset="0"/>
            </a:endParaRPr>
          </a:p>
        </p:txBody>
      </p:sp>
      <p:sp>
        <p:nvSpPr>
          <p:cNvPr id="10" name="文字方塊 9">
            <a:extLst>
              <a:ext uri="{FF2B5EF4-FFF2-40B4-BE49-F238E27FC236}">
                <a16:creationId xmlns:a16="http://schemas.microsoft.com/office/drawing/2014/main" id="{880EDF3E-77AF-49F8-9B38-3671611F56F8}"/>
              </a:ext>
            </a:extLst>
          </p:cNvPr>
          <p:cNvSpPr txBox="1"/>
          <p:nvPr userDrawn="1"/>
        </p:nvSpPr>
        <p:spPr>
          <a:xfrm>
            <a:off x="849175" y="3159828"/>
            <a:ext cx="1114424" cy="707886"/>
          </a:xfrm>
          <a:prstGeom prst="rect">
            <a:avLst/>
          </a:prstGeom>
          <a:noFill/>
        </p:spPr>
        <p:txBody>
          <a:bodyPr wrap="square" rtlCol="0">
            <a:spAutoFit/>
          </a:bodyPr>
          <a:lstStyle/>
          <a:p>
            <a:r>
              <a:rPr lang="en-US" altLang="zh-TW" sz="4000" b="1" dirty="0">
                <a:solidFill>
                  <a:schemeClr val="bg2">
                    <a:lumMod val="90000"/>
                  </a:schemeClr>
                </a:solidFill>
                <a:latin typeface="Franklin Gothic Demi" panose="020B0703020102020204" pitchFamily="34" charset="0"/>
              </a:rPr>
              <a:t>0 2</a:t>
            </a:r>
            <a:endParaRPr lang="zh-TW" altLang="en-US" sz="4000" b="1" dirty="0">
              <a:solidFill>
                <a:schemeClr val="bg2">
                  <a:lumMod val="90000"/>
                </a:schemeClr>
              </a:solidFill>
              <a:latin typeface="Franklin Gothic Demi" panose="020B0703020102020204" pitchFamily="34" charset="0"/>
            </a:endParaRPr>
          </a:p>
        </p:txBody>
      </p:sp>
      <p:sp>
        <p:nvSpPr>
          <p:cNvPr id="11" name="文字方塊 10">
            <a:extLst>
              <a:ext uri="{FF2B5EF4-FFF2-40B4-BE49-F238E27FC236}">
                <a16:creationId xmlns:a16="http://schemas.microsoft.com/office/drawing/2014/main" id="{87DAAACE-9560-4C9C-82CE-E681EE701E24}"/>
              </a:ext>
            </a:extLst>
          </p:cNvPr>
          <p:cNvSpPr txBox="1"/>
          <p:nvPr userDrawn="1"/>
        </p:nvSpPr>
        <p:spPr>
          <a:xfrm>
            <a:off x="838198" y="4269220"/>
            <a:ext cx="1114424" cy="707886"/>
          </a:xfrm>
          <a:prstGeom prst="rect">
            <a:avLst/>
          </a:prstGeom>
          <a:noFill/>
        </p:spPr>
        <p:txBody>
          <a:bodyPr wrap="square" rtlCol="0">
            <a:spAutoFit/>
          </a:bodyPr>
          <a:lstStyle/>
          <a:p>
            <a:r>
              <a:rPr lang="en-US" altLang="zh-TW" sz="4000" b="1" dirty="0">
                <a:solidFill>
                  <a:schemeClr val="bg2">
                    <a:lumMod val="90000"/>
                  </a:schemeClr>
                </a:solidFill>
                <a:latin typeface="Franklin Gothic Demi" panose="020B0703020102020204" pitchFamily="34" charset="0"/>
              </a:rPr>
              <a:t>0 3 </a:t>
            </a:r>
            <a:endParaRPr lang="zh-TW" altLang="en-US" sz="4000" b="1" dirty="0">
              <a:solidFill>
                <a:schemeClr val="bg2">
                  <a:lumMod val="90000"/>
                </a:schemeClr>
              </a:solidFill>
              <a:latin typeface="Franklin Gothic Demi" panose="020B0703020102020204" pitchFamily="34" charset="0"/>
            </a:endParaRPr>
          </a:p>
        </p:txBody>
      </p:sp>
      <p:sp>
        <p:nvSpPr>
          <p:cNvPr id="30" name="文字版面配置區 12">
            <a:extLst>
              <a:ext uri="{FF2B5EF4-FFF2-40B4-BE49-F238E27FC236}">
                <a16:creationId xmlns:a16="http://schemas.microsoft.com/office/drawing/2014/main" id="{74D86D30-8703-4645-8653-EF805517E075}"/>
              </a:ext>
            </a:extLst>
          </p:cNvPr>
          <p:cNvSpPr>
            <a:spLocks noGrp="1"/>
          </p:cNvSpPr>
          <p:nvPr>
            <p:ph type="body" sz="quarter" idx="13" hasCustomPrompt="1"/>
          </p:nvPr>
        </p:nvSpPr>
        <p:spPr>
          <a:xfrm>
            <a:off x="838197" y="1063332"/>
            <a:ext cx="3898900" cy="543809"/>
          </a:xfrm>
          <a:prstGeom prst="rect">
            <a:avLst/>
          </a:prstGeom>
        </p:spPr>
        <p:txBody>
          <a:bodyPr>
            <a:noAutofit/>
          </a:bodyPr>
          <a:lstStyle>
            <a:lvl1pPr marL="0" indent="0">
              <a:buNone/>
              <a:defRPr sz="3200" b="1" baseline="0">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Click to Add Title</a:t>
            </a:r>
            <a:endParaRPr lang="zh-TW" altLang="en-US" dirty="0"/>
          </a:p>
        </p:txBody>
      </p:sp>
      <p:sp>
        <p:nvSpPr>
          <p:cNvPr id="14" name="文字版面配置區 12">
            <a:extLst>
              <a:ext uri="{FF2B5EF4-FFF2-40B4-BE49-F238E27FC236}">
                <a16:creationId xmlns:a16="http://schemas.microsoft.com/office/drawing/2014/main" id="{A2305391-3975-40A7-AF0E-CA87B2485983}"/>
              </a:ext>
            </a:extLst>
          </p:cNvPr>
          <p:cNvSpPr>
            <a:spLocks noGrp="1"/>
          </p:cNvSpPr>
          <p:nvPr>
            <p:ph type="body" sz="quarter" idx="14" hasCustomPrompt="1"/>
          </p:nvPr>
        </p:nvSpPr>
        <p:spPr>
          <a:xfrm>
            <a:off x="1958111" y="2199525"/>
            <a:ext cx="4221301" cy="496130"/>
          </a:xfrm>
          <a:prstGeom prst="rect">
            <a:avLst/>
          </a:prstGeom>
        </p:spPr>
        <p:txBody>
          <a:bodyPr>
            <a:noAutofit/>
          </a:bodyPr>
          <a:lstStyle>
            <a:lvl1pPr marL="0" indent="0">
              <a:buNone/>
              <a:defRPr sz="2800" b="0" baseline="0">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Click to Add Section 1</a:t>
            </a:r>
            <a:endParaRPr lang="zh-TW" altLang="en-US" dirty="0"/>
          </a:p>
        </p:txBody>
      </p:sp>
      <p:sp>
        <p:nvSpPr>
          <p:cNvPr id="19" name="文字版面配置區 12">
            <a:extLst>
              <a:ext uri="{FF2B5EF4-FFF2-40B4-BE49-F238E27FC236}">
                <a16:creationId xmlns:a16="http://schemas.microsoft.com/office/drawing/2014/main" id="{FA175528-A078-4E79-AACC-9CDAE83E67AD}"/>
              </a:ext>
            </a:extLst>
          </p:cNvPr>
          <p:cNvSpPr>
            <a:spLocks noGrp="1"/>
          </p:cNvSpPr>
          <p:nvPr>
            <p:ph type="body" sz="quarter" idx="15" hasCustomPrompt="1"/>
          </p:nvPr>
        </p:nvSpPr>
        <p:spPr>
          <a:xfrm>
            <a:off x="1952622" y="3243374"/>
            <a:ext cx="4221301" cy="496130"/>
          </a:xfrm>
          <a:prstGeom prst="rect">
            <a:avLst/>
          </a:prstGeom>
        </p:spPr>
        <p:txBody>
          <a:bodyPr>
            <a:noAutofit/>
          </a:bodyPr>
          <a:lstStyle>
            <a:lvl1pPr marL="0" indent="0">
              <a:buNone/>
              <a:defRPr sz="2800" b="0" baseline="0">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Click to Add Section 2</a:t>
            </a:r>
            <a:endParaRPr lang="zh-TW" altLang="en-US" dirty="0"/>
          </a:p>
        </p:txBody>
      </p:sp>
      <p:sp>
        <p:nvSpPr>
          <p:cNvPr id="20" name="文字版面配置區 12">
            <a:extLst>
              <a:ext uri="{FF2B5EF4-FFF2-40B4-BE49-F238E27FC236}">
                <a16:creationId xmlns:a16="http://schemas.microsoft.com/office/drawing/2014/main" id="{4B6293D0-BBD4-4E86-AD74-C3067B5AA6C9}"/>
              </a:ext>
            </a:extLst>
          </p:cNvPr>
          <p:cNvSpPr>
            <a:spLocks noGrp="1"/>
          </p:cNvSpPr>
          <p:nvPr>
            <p:ph type="body" sz="quarter" idx="16" hasCustomPrompt="1"/>
          </p:nvPr>
        </p:nvSpPr>
        <p:spPr>
          <a:xfrm>
            <a:off x="1952622" y="4377883"/>
            <a:ext cx="4221301" cy="496130"/>
          </a:xfrm>
          <a:prstGeom prst="rect">
            <a:avLst/>
          </a:prstGeom>
        </p:spPr>
        <p:txBody>
          <a:bodyPr>
            <a:noAutofit/>
          </a:bodyPr>
          <a:lstStyle>
            <a:lvl1pPr marL="0" indent="0">
              <a:buNone/>
              <a:defRPr sz="2800" b="0" baseline="0">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Click to Add Section 3</a:t>
            </a:r>
            <a:endParaRPr lang="zh-TW" altLang="en-US" dirty="0"/>
          </a:p>
        </p:txBody>
      </p:sp>
      <p:sp>
        <p:nvSpPr>
          <p:cNvPr id="15" name="文字方塊 14">
            <a:extLst>
              <a:ext uri="{FF2B5EF4-FFF2-40B4-BE49-F238E27FC236}">
                <a16:creationId xmlns:a16="http://schemas.microsoft.com/office/drawing/2014/main" id="{C9D6A490-AD1D-4755-A1BD-1C9010AF42F6}"/>
              </a:ext>
            </a:extLst>
          </p:cNvPr>
          <p:cNvSpPr txBox="1"/>
          <p:nvPr userDrawn="1"/>
        </p:nvSpPr>
        <p:spPr>
          <a:xfrm>
            <a:off x="838198" y="5335398"/>
            <a:ext cx="1114424" cy="707886"/>
          </a:xfrm>
          <a:prstGeom prst="rect">
            <a:avLst/>
          </a:prstGeom>
          <a:noFill/>
        </p:spPr>
        <p:txBody>
          <a:bodyPr wrap="square" rtlCol="0">
            <a:spAutoFit/>
          </a:bodyPr>
          <a:lstStyle/>
          <a:p>
            <a:r>
              <a:rPr lang="en-US" altLang="zh-TW" sz="4000" b="1" dirty="0">
                <a:solidFill>
                  <a:schemeClr val="bg2">
                    <a:lumMod val="90000"/>
                  </a:schemeClr>
                </a:solidFill>
                <a:latin typeface="Franklin Gothic Demi" panose="020B0703020102020204" pitchFamily="34" charset="0"/>
              </a:rPr>
              <a:t>0 4 </a:t>
            </a:r>
            <a:endParaRPr lang="zh-TW" altLang="en-US" sz="4000" b="1" dirty="0">
              <a:solidFill>
                <a:schemeClr val="bg2">
                  <a:lumMod val="90000"/>
                </a:schemeClr>
              </a:solidFill>
              <a:latin typeface="Franklin Gothic Demi" panose="020B0703020102020204" pitchFamily="34" charset="0"/>
            </a:endParaRPr>
          </a:p>
        </p:txBody>
      </p:sp>
      <p:sp>
        <p:nvSpPr>
          <p:cNvPr id="16" name="文字版面配置區 12">
            <a:extLst>
              <a:ext uri="{FF2B5EF4-FFF2-40B4-BE49-F238E27FC236}">
                <a16:creationId xmlns:a16="http://schemas.microsoft.com/office/drawing/2014/main" id="{152B1993-874A-4E49-B360-190A795074E2}"/>
              </a:ext>
            </a:extLst>
          </p:cNvPr>
          <p:cNvSpPr>
            <a:spLocks noGrp="1"/>
          </p:cNvSpPr>
          <p:nvPr>
            <p:ph type="body" sz="quarter" idx="17" hasCustomPrompt="1"/>
          </p:nvPr>
        </p:nvSpPr>
        <p:spPr>
          <a:xfrm>
            <a:off x="1952622" y="5444061"/>
            <a:ext cx="4221301" cy="496130"/>
          </a:xfrm>
          <a:prstGeom prst="rect">
            <a:avLst/>
          </a:prstGeom>
        </p:spPr>
        <p:txBody>
          <a:bodyPr>
            <a:noAutofit/>
          </a:bodyPr>
          <a:lstStyle>
            <a:lvl1pPr marL="0" indent="0">
              <a:buNone/>
              <a:defRPr sz="2800" b="0" baseline="0">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Click to Add Section 4</a:t>
            </a:r>
            <a:endParaRPr lang="zh-TW" altLang="en-US" dirty="0"/>
          </a:p>
        </p:txBody>
      </p:sp>
    </p:spTree>
    <p:extLst>
      <p:ext uri="{BB962C8B-B14F-4D97-AF65-F5344CB8AC3E}">
        <p14:creationId xmlns:p14="http://schemas.microsoft.com/office/powerpoint/2010/main" val="2432123617"/>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C55BD690-C45A-429C-A94C-65EBF5E879C3}"/>
              </a:ext>
            </a:extLst>
          </p:cNvPr>
          <p:cNvSpPr txBox="1"/>
          <p:nvPr userDrawn="1"/>
        </p:nvSpPr>
        <p:spPr>
          <a:xfrm>
            <a:off x="634135" y="339791"/>
            <a:ext cx="6162450" cy="7017306"/>
          </a:xfrm>
          <a:prstGeom prst="rect">
            <a:avLst/>
          </a:prstGeom>
          <a:noFill/>
        </p:spPr>
        <p:txBody>
          <a:bodyPr wrap="square" rtlCol="0">
            <a:spAutoFit/>
          </a:bodyPr>
          <a:lstStyle/>
          <a:p>
            <a:r>
              <a:rPr lang="en-US" altLang="zh-TW" sz="45000" b="0" spc="-3000" baseline="0" dirty="0">
                <a:solidFill>
                  <a:schemeClr val="tx1">
                    <a:alpha val="60000"/>
                  </a:schemeClr>
                </a:solidFill>
                <a:latin typeface="Arial Narrow" panose="020B0606020202030204" pitchFamily="34" charset="0"/>
                <a:cs typeface="Arial" panose="020B0604020202020204" pitchFamily="34" charset="0"/>
              </a:rPr>
              <a:t>I.</a:t>
            </a:r>
            <a:endParaRPr lang="zh-TW" altLang="en-US" sz="45000" b="0" spc="-3000" baseline="0" dirty="0">
              <a:solidFill>
                <a:schemeClr val="tx1">
                  <a:alpha val="60000"/>
                </a:schemeClr>
              </a:solidFill>
              <a:latin typeface="Arial Narrow" panose="020B0606020202030204" pitchFamily="34" charset="0"/>
              <a:cs typeface="Arial" panose="020B0604020202020204" pitchFamily="34" charset="0"/>
            </a:endParaRPr>
          </a:p>
        </p:txBody>
      </p:sp>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7295445" y="3985146"/>
            <a:ext cx="4544861" cy="2059082"/>
          </a:xfrm>
          <a:prstGeom prst="rect">
            <a:avLst/>
          </a:prstGeom>
        </p:spPr>
        <p:txBody>
          <a:bodyPr anchor="b">
            <a:normAutofit/>
          </a:bodyPr>
          <a:lstStyle>
            <a:lvl1pPr marL="0" indent="0">
              <a:buNone/>
              <a:defRPr sz="1400" b="0" baseline="0">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7295446" y="1771105"/>
            <a:ext cx="4544861" cy="2077564"/>
          </a:xfrm>
          <a:prstGeom prst="rect">
            <a:avLst/>
          </a:prstGeom>
        </p:spPr>
        <p:txBody>
          <a:bodyPr>
            <a:normAutofit/>
          </a:bodyPr>
          <a:lstStyle>
            <a:lvl1pPr marL="0" indent="0">
              <a:buNone/>
              <a:defRPr sz="3200" b="1">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spTree>
    <p:extLst>
      <p:ext uri="{BB962C8B-B14F-4D97-AF65-F5344CB8AC3E}">
        <p14:creationId xmlns:p14="http://schemas.microsoft.com/office/powerpoint/2010/main" val="11927134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自訂版面配置">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C55BD690-C45A-429C-A94C-65EBF5E879C3}"/>
              </a:ext>
            </a:extLst>
          </p:cNvPr>
          <p:cNvSpPr txBox="1"/>
          <p:nvPr userDrawn="1"/>
        </p:nvSpPr>
        <p:spPr>
          <a:xfrm>
            <a:off x="634135" y="339791"/>
            <a:ext cx="6162450" cy="7017306"/>
          </a:xfrm>
          <a:prstGeom prst="rect">
            <a:avLst/>
          </a:prstGeom>
          <a:noFill/>
        </p:spPr>
        <p:txBody>
          <a:bodyPr wrap="square" rtlCol="0">
            <a:spAutoFit/>
          </a:bodyPr>
          <a:lstStyle/>
          <a:p>
            <a:r>
              <a:rPr lang="en-US" altLang="zh-TW" sz="45000" b="0" spc="-3000" baseline="0" dirty="0">
                <a:solidFill>
                  <a:schemeClr val="tx1">
                    <a:alpha val="60000"/>
                  </a:schemeClr>
                </a:solidFill>
                <a:latin typeface="Arial Narrow" panose="020B0606020202030204" pitchFamily="34" charset="0"/>
                <a:cs typeface="Arial" panose="020B0604020202020204" pitchFamily="34" charset="0"/>
              </a:rPr>
              <a:t>II.</a:t>
            </a:r>
            <a:endParaRPr lang="zh-TW" altLang="en-US" sz="45000" b="0" spc="-3000" baseline="0" dirty="0">
              <a:solidFill>
                <a:schemeClr val="tx1">
                  <a:alpha val="60000"/>
                </a:schemeClr>
              </a:solidFill>
              <a:latin typeface="Arial Narrow" panose="020B0606020202030204" pitchFamily="34" charset="0"/>
              <a:cs typeface="Arial" panose="020B0604020202020204" pitchFamily="34" charset="0"/>
            </a:endParaRPr>
          </a:p>
        </p:txBody>
      </p:sp>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7295445" y="3985146"/>
            <a:ext cx="4544861" cy="2059082"/>
          </a:xfrm>
          <a:prstGeom prst="rect">
            <a:avLst/>
          </a:prstGeom>
        </p:spPr>
        <p:txBody>
          <a:bodyPr anchor="b">
            <a:normAutofit/>
          </a:bodyPr>
          <a:lstStyle>
            <a:lvl1pPr marL="0" indent="0">
              <a:buNone/>
              <a:defRPr sz="1400" b="0" baseline="0">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7295446" y="1771105"/>
            <a:ext cx="4544861" cy="2077564"/>
          </a:xfrm>
          <a:prstGeom prst="rect">
            <a:avLst/>
          </a:prstGeom>
        </p:spPr>
        <p:txBody>
          <a:bodyPr>
            <a:normAutofit/>
          </a:bodyPr>
          <a:lstStyle>
            <a:lvl1pPr marL="0" indent="0">
              <a:buNone/>
              <a:defRPr sz="3200" b="1">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spTree>
    <p:extLst>
      <p:ext uri="{BB962C8B-B14F-4D97-AF65-F5344CB8AC3E}">
        <p14:creationId xmlns:p14="http://schemas.microsoft.com/office/powerpoint/2010/main" val="5106765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自訂版面配置">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C55BD690-C45A-429C-A94C-65EBF5E879C3}"/>
              </a:ext>
            </a:extLst>
          </p:cNvPr>
          <p:cNvSpPr txBox="1"/>
          <p:nvPr userDrawn="1"/>
        </p:nvSpPr>
        <p:spPr>
          <a:xfrm>
            <a:off x="634135" y="339791"/>
            <a:ext cx="6162450" cy="7017306"/>
          </a:xfrm>
          <a:prstGeom prst="rect">
            <a:avLst/>
          </a:prstGeom>
          <a:noFill/>
        </p:spPr>
        <p:txBody>
          <a:bodyPr wrap="square" rtlCol="0">
            <a:spAutoFit/>
          </a:bodyPr>
          <a:lstStyle/>
          <a:p>
            <a:r>
              <a:rPr lang="en-US" altLang="zh-TW" sz="45000" b="0" spc="-3000" baseline="0" dirty="0">
                <a:solidFill>
                  <a:schemeClr val="tx1">
                    <a:alpha val="60000"/>
                  </a:schemeClr>
                </a:solidFill>
                <a:latin typeface="Arial Narrow" panose="020B0606020202030204" pitchFamily="34" charset="0"/>
                <a:cs typeface="Arial" panose="020B0604020202020204" pitchFamily="34" charset="0"/>
              </a:rPr>
              <a:t>III.</a:t>
            </a:r>
            <a:endParaRPr lang="zh-TW" altLang="en-US" sz="45000" b="0" spc="-3000" baseline="0" dirty="0">
              <a:solidFill>
                <a:schemeClr val="tx1">
                  <a:alpha val="60000"/>
                </a:schemeClr>
              </a:solidFill>
              <a:latin typeface="Arial Narrow" panose="020B0606020202030204" pitchFamily="34" charset="0"/>
              <a:cs typeface="Arial" panose="020B0604020202020204" pitchFamily="34" charset="0"/>
            </a:endParaRPr>
          </a:p>
        </p:txBody>
      </p:sp>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7295445" y="3985146"/>
            <a:ext cx="4544861" cy="2059082"/>
          </a:xfrm>
          <a:prstGeom prst="rect">
            <a:avLst/>
          </a:prstGeom>
        </p:spPr>
        <p:txBody>
          <a:bodyPr anchor="b">
            <a:normAutofit/>
          </a:bodyPr>
          <a:lstStyle>
            <a:lvl1pPr marL="0" indent="0">
              <a:buNone/>
              <a:defRPr sz="1400" b="0" baseline="0">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7295446" y="1771105"/>
            <a:ext cx="4544861" cy="2077564"/>
          </a:xfrm>
          <a:prstGeom prst="rect">
            <a:avLst/>
          </a:prstGeom>
        </p:spPr>
        <p:txBody>
          <a:bodyPr>
            <a:normAutofit/>
          </a:bodyPr>
          <a:lstStyle>
            <a:lvl1pPr marL="0" indent="0">
              <a:buNone/>
              <a:defRPr sz="3200" b="1">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spTree>
    <p:extLst>
      <p:ext uri="{BB962C8B-B14F-4D97-AF65-F5344CB8AC3E}">
        <p14:creationId xmlns:p14="http://schemas.microsoft.com/office/powerpoint/2010/main" val="6436199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自訂版面配置">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C55BD690-C45A-429C-A94C-65EBF5E879C3}"/>
              </a:ext>
            </a:extLst>
          </p:cNvPr>
          <p:cNvSpPr txBox="1"/>
          <p:nvPr userDrawn="1"/>
        </p:nvSpPr>
        <p:spPr>
          <a:xfrm>
            <a:off x="634135" y="339791"/>
            <a:ext cx="6162450" cy="7017306"/>
          </a:xfrm>
          <a:prstGeom prst="rect">
            <a:avLst/>
          </a:prstGeom>
          <a:noFill/>
        </p:spPr>
        <p:txBody>
          <a:bodyPr wrap="square" rtlCol="0">
            <a:spAutoFit/>
          </a:bodyPr>
          <a:lstStyle/>
          <a:p>
            <a:r>
              <a:rPr lang="en-US" altLang="zh-TW" sz="45000" b="0" spc="-3000" baseline="0" dirty="0">
                <a:solidFill>
                  <a:schemeClr val="tx1">
                    <a:alpha val="60000"/>
                  </a:schemeClr>
                </a:solidFill>
                <a:latin typeface="Arial Narrow" panose="020B0606020202030204" pitchFamily="34" charset="0"/>
                <a:cs typeface="Arial" panose="020B0604020202020204" pitchFamily="34" charset="0"/>
              </a:rPr>
              <a:t>IV.</a:t>
            </a:r>
            <a:endParaRPr lang="zh-TW" altLang="en-US" sz="45000" b="0" spc="-3000" baseline="0" dirty="0">
              <a:solidFill>
                <a:schemeClr val="tx1">
                  <a:alpha val="60000"/>
                </a:schemeClr>
              </a:solidFill>
              <a:latin typeface="Arial Narrow" panose="020B0606020202030204" pitchFamily="34" charset="0"/>
              <a:cs typeface="Arial" panose="020B0604020202020204" pitchFamily="34" charset="0"/>
            </a:endParaRPr>
          </a:p>
        </p:txBody>
      </p:sp>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7295445" y="3985146"/>
            <a:ext cx="4544861" cy="2059082"/>
          </a:xfrm>
          <a:prstGeom prst="rect">
            <a:avLst/>
          </a:prstGeom>
        </p:spPr>
        <p:txBody>
          <a:bodyPr anchor="b">
            <a:normAutofit/>
          </a:bodyPr>
          <a:lstStyle>
            <a:lvl1pPr marL="0" indent="0">
              <a:buNone/>
              <a:defRPr sz="1400" b="0">
                <a:solidFill>
                  <a:schemeClr val="tx1"/>
                </a:solidFill>
                <a:latin typeface="微軟正黑體 Light" panose="020B0304030504040204" pitchFamily="34" charset="-120"/>
                <a:ea typeface="微軟正黑體 Light" panose="020B03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7295446" y="1771105"/>
            <a:ext cx="4544861" cy="2077564"/>
          </a:xfrm>
          <a:prstGeom prst="rect">
            <a:avLst/>
          </a:prstGeom>
        </p:spPr>
        <p:txBody>
          <a:bodyPr>
            <a:normAutofit/>
          </a:bodyPr>
          <a:lstStyle>
            <a:lvl1pPr marL="0" indent="0">
              <a:buNone/>
              <a:defRPr sz="3200" b="1">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spTree>
    <p:extLst>
      <p:ext uri="{BB962C8B-B14F-4D97-AF65-F5344CB8AC3E}">
        <p14:creationId xmlns:p14="http://schemas.microsoft.com/office/powerpoint/2010/main" val="23907160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D7A22E7-DD95-4712-9D4C-8ADC56B865E5}"/>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A1055471-3A9D-416E-B48A-1F197787A8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7EEEDA69-8E90-493E-850A-A20A9F25EF47}"/>
              </a:ext>
            </a:extLst>
          </p:cNvPr>
          <p:cNvSpPr>
            <a:spLocks noGrp="1"/>
          </p:cNvSpPr>
          <p:nvPr>
            <p:ph type="dt" sz="half" idx="10"/>
          </p:nvPr>
        </p:nvSpPr>
        <p:spPr/>
        <p:txBody>
          <a:bodyPr/>
          <a:lstStyle/>
          <a:p>
            <a:fld id="{B173290A-C872-493A-A208-9CEF42B7493B}" type="datetimeFigureOut">
              <a:rPr lang="zh-TW" altLang="en-US" smtClean="0"/>
              <a:t>2024/8/1</a:t>
            </a:fld>
            <a:endParaRPr lang="zh-TW" altLang="en-US"/>
          </a:p>
        </p:txBody>
      </p:sp>
      <p:sp>
        <p:nvSpPr>
          <p:cNvPr id="5" name="頁尾版面配置區 4">
            <a:extLst>
              <a:ext uri="{FF2B5EF4-FFF2-40B4-BE49-F238E27FC236}">
                <a16:creationId xmlns:a16="http://schemas.microsoft.com/office/drawing/2014/main" id="{2BB82CB1-60D3-4FA8-8FE4-D3AC2B93C58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E5458B2-F412-4204-BAA5-F026EC1A6F02}"/>
              </a:ext>
            </a:extLst>
          </p:cNvPr>
          <p:cNvSpPr>
            <a:spLocks noGrp="1"/>
          </p:cNvSpPr>
          <p:nvPr>
            <p:ph type="sldNum" sz="quarter" idx="12"/>
          </p:nvPr>
        </p:nvSpPr>
        <p:spPr/>
        <p:txBody>
          <a:body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345969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265042A-8B90-4377-A10A-3EE1814F7E5B}"/>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98BAB202-3D62-4A83-8DB9-497602377C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E887B786-7D09-48EA-A8F8-8D61EF108740}"/>
              </a:ext>
            </a:extLst>
          </p:cNvPr>
          <p:cNvSpPr>
            <a:spLocks noGrp="1"/>
          </p:cNvSpPr>
          <p:nvPr>
            <p:ph type="dt" sz="half" idx="10"/>
          </p:nvPr>
        </p:nvSpPr>
        <p:spPr/>
        <p:txBody>
          <a:bodyPr/>
          <a:lstStyle/>
          <a:p>
            <a:fld id="{E171AEA7-F3EF-4F0B-A923-0B65777D6F00}" type="datetime1">
              <a:rPr lang="zh-TW" altLang="en-US" smtClean="0"/>
              <a:t>2024/8/1</a:t>
            </a:fld>
            <a:endParaRPr lang="zh-TW" altLang="en-US"/>
          </a:p>
        </p:txBody>
      </p:sp>
      <p:sp>
        <p:nvSpPr>
          <p:cNvPr id="5" name="頁尾版面配置區 4">
            <a:extLst>
              <a:ext uri="{FF2B5EF4-FFF2-40B4-BE49-F238E27FC236}">
                <a16:creationId xmlns:a16="http://schemas.microsoft.com/office/drawing/2014/main" id="{58FBD421-72FB-478C-9C0E-33F46D5F6BAC}"/>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F98A78F-6BFE-46C8-8B7C-5C11723A356F}"/>
              </a:ext>
            </a:extLst>
          </p:cNvPr>
          <p:cNvSpPr>
            <a:spLocks noGrp="1"/>
          </p:cNvSpPr>
          <p:nvPr>
            <p:ph type="sldNum" sz="quarter" idx="12"/>
          </p:nvPr>
        </p:nvSpPr>
        <p:spPr/>
        <p:txBody>
          <a:bodyPr/>
          <a:lstStyle/>
          <a:p>
            <a:fld id="{4B816D84-097D-464E-91C0-19874271D785}" type="slidenum">
              <a:rPr lang="zh-TW" altLang="en-US" smtClean="0"/>
              <a:t>‹#›</a:t>
            </a:fld>
            <a:endParaRPr lang="zh-TW" altLang="en-US" dirty="0"/>
          </a:p>
        </p:txBody>
      </p:sp>
    </p:spTree>
    <p:extLst>
      <p:ext uri="{BB962C8B-B14F-4D97-AF65-F5344CB8AC3E}">
        <p14:creationId xmlns:p14="http://schemas.microsoft.com/office/powerpoint/2010/main" val="333943822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34B0698-5C22-4352-B4A1-301B7A7EE856}"/>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13A01137-7E25-4268-A930-C74574EEE555}"/>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2BF2CDE-7A67-40CD-835C-52FF27D0123E}"/>
              </a:ext>
            </a:extLst>
          </p:cNvPr>
          <p:cNvSpPr>
            <a:spLocks noGrp="1"/>
          </p:cNvSpPr>
          <p:nvPr>
            <p:ph type="dt" sz="half" idx="10"/>
          </p:nvPr>
        </p:nvSpPr>
        <p:spPr/>
        <p:txBody>
          <a:bodyPr/>
          <a:lstStyle/>
          <a:p>
            <a:fld id="{B173290A-C872-493A-A208-9CEF42B7493B}" type="datetimeFigureOut">
              <a:rPr lang="zh-TW" altLang="en-US" smtClean="0"/>
              <a:t>2024/8/1</a:t>
            </a:fld>
            <a:endParaRPr lang="zh-TW" altLang="en-US"/>
          </a:p>
        </p:txBody>
      </p:sp>
      <p:sp>
        <p:nvSpPr>
          <p:cNvPr id="5" name="頁尾版面配置區 4">
            <a:extLst>
              <a:ext uri="{FF2B5EF4-FFF2-40B4-BE49-F238E27FC236}">
                <a16:creationId xmlns:a16="http://schemas.microsoft.com/office/drawing/2014/main" id="{4FAC5959-D5DF-4D92-B630-EBD09BF0DF8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2A8B627-2ED1-4016-A83B-442E44A42C1F}"/>
              </a:ext>
            </a:extLst>
          </p:cNvPr>
          <p:cNvSpPr>
            <a:spLocks noGrp="1"/>
          </p:cNvSpPr>
          <p:nvPr>
            <p:ph type="sldNum" sz="quarter" idx="12"/>
          </p:nvPr>
        </p:nvSpPr>
        <p:spPr/>
        <p:txBody>
          <a:body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7463941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F4E41C4-4E8B-43F5-89D2-574198F0005C}"/>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B9A0F4A9-E2A2-488E-B95F-AA13DDDBB1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085A8A40-43FC-4BC5-915A-B1E46EAEB376}"/>
              </a:ext>
            </a:extLst>
          </p:cNvPr>
          <p:cNvSpPr>
            <a:spLocks noGrp="1"/>
          </p:cNvSpPr>
          <p:nvPr>
            <p:ph type="dt" sz="half" idx="10"/>
          </p:nvPr>
        </p:nvSpPr>
        <p:spPr/>
        <p:txBody>
          <a:bodyPr/>
          <a:lstStyle/>
          <a:p>
            <a:fld id="{B173290A-C872-493A-A208-9CEF42B7493B}" type="datetimeFigureOut">
              <a:rPr lang="zh-TW" altLang="en-US" smtClean="0"/>
              <a:t>2024/8/1</a:t>
            </a:fld>
            <a:endParaRPr lang="zh-TW" altLang="en-US"/>
          </a:p>
        </p:txBody>
      </p:sp>
      <p:sp>
        <p:nvSpPr>
          <p:cNvPr id="5" name="頁尾版面配置區 4">
            <a:extLst>
              <a:ext uri="{FF2B5EF4-FFF2-40B4-BE49-F238E27FC236}">
                <a16:creationId xmlns:a16="http://schemas.microsoft.com/office/drawing/2014/main" id="{CA50FED9-180A-4EFB-850C-16100D67346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77F8564-2AC5-46A3-8C66-213724F1106B}"/>
              </a:ext>
            </a:extLst>
          </p:cNvPr>
          <p:cNvSpPr>
            <a:spLocks noGrp="1"/>
          </p:cNvSpPr>
          <p:nvPr>
            <p:ph type="sldNum" sz="quarter" idx="12"/>
          </p:nvPr>
        </p:nvSpPr>
        <p:spPr/>
        <p:txBody>
          <a:body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41198520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D908AD0-7A63-452C-A1C0-D5579F3D961F}"/>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34B96B91-9F68-4D57-8933-94F44F60C6F7}"/>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4AD1EE8C-CFF0-4520-A420-57A7FBB12875}"/>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5BE05F16-09F6-4D44-BDF1-56BF32598F33}"/>
              </a:ext>
            </a:extLst>
          </p:cNvPr>
          <p:cNvSpPr>
            <a:spLocks noGrp="1"/>
          </p:cNvSpPr>
          <p:nvPr>
            <p:ph type="dt" sz="half" idx="10"/>
          </p:nvPr>
        </p:nvSpPr>
        <p:spPr/>
        <p:txBody>
          <a:bodyPr/>
          <a:lstStyle/>
          <a:p>
            <a:fld id="{B173290A-C872-493A-A208-9CEF42B7493B}" type="datetimeFigureOut">
              <a:rPr lang="zh-TW" altLang="en-US" smtClean="0"/>
              <a:t>2024/8/1</a:t>
            </a:fld>
            <a:endParaRPr lang="zh-TW" altLang="en-US"/>
          </a:p>
        </p:txBody>
      </p:sp>
      <p:sp>
        <p:nvSpPr>
          <p:cNvPr id="6" name="頁尾版面配置區 5">
            <a:extLst>
              <a:ext uri="{FF2B5EF4-FFF2-40B4-BE49-F238E27FC236}">
                <a16:creationId xmlns:a16="http://schemas.microsoft.com/office/drawing/2014/main" id="{ED323A48-E765-4582-993E-8814DD162C70}"/>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A9CBF46C-B69D-4DAF-86D2-FA304D29E2DD}"/>
              </a:ext>
            </a:extLst>
          </p:cNvPr>
          <p:cNvSpPr>
            <a:spLocks noGrp="1"/>
          </p:cNvSpPr>
          <p:nvPr>
            <p:ph type="sldNum" sz="quarter" idx="12"/>
          </p:nvPr>
        </p:nvSpPr>
        <p:spPr/>
        <p:txBody>
          <a:body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6413652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F9B5087-3CD5-4C05-B9FE-4D277A20BCA6}"/>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07430186-CA37-46EF-AF47-5C94DAEE20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B3702CA7-8994-4DCB-973B-A6540C6B75D9}"/>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091AB3FE-EED1-41ED-8829-571F8580FC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CCC3CD5D-22D5-4A17-8598-9D64C7C5AA6E}"/>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0D858978-545E-44A0-8483-7E72BB31EDC6}"/>
              </a:ext>
            </a:extLst>
          </p:cNvPr>
          <p:cNvSpPr>
            <a:spLocks noGrp="1"/>
          </p:cNvSpPr>
          <p:nvPr>
            <p:ph type="dt" sz="half" idx="10"/>
          </p:nvPr>
        </p:nvSpPr>
        <p:spPr/>
        <p:txBody>
          <a:bodyPr/>
          <a:lstStyle/>
          <a:p>
            <a:fld id="{B173290A-C872-493A-A208-9CEF42B7493B}" type="datetimeFigureOut">
              <a:rPr lang="zh-TW" altLang="en-US" smtClean="0"/>
              <a:t>2024/8/1</a:t>
            </a:fld>
            <a:endParaRPr lang="zh-TW" altLang="en-US"/>
          </a:p>
        </p:txBody>
      </p:sp>
      <p:sp>
        <p:nvSpPr>
          <p:cNvPr id="8" name="頁尾版面配置區 7">
            <a:extLst>
              <a:ext uri="{FF2B5EF4-FFF2-40B4-BE49-F238E27FC236}">
                <a16:creationId xmlns:a16="http://schemas.microsoft.com/office/drawing/2014/main" id="{FC8B982C-F5F2-4E8C-997E-91FA460ED0A6}"/>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20A70A5A-26EE-4A04-BBD4-BA6BBD44A167}"/>
              </a:ext>
            </a:extLst>
          </p:cNvPr>
          <p:cNvSpPr>
            <a:spLocks noGrp="1"/>
          </p:cNvSpPr>
          <p:nvPr>
            <p:ph type="sldNum" sz="quarter" idx="12"/>
          </p:nvPr>
        </p:nvSpPr>
        <p:spPr/>
        <p:txBody>
          <a:body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377188942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9D5D4BF-9836-47D7-9680-D29AF731AA10}"/>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2792ED44-C949-4C6C-B1FE-F55A5082FE51}"/>
              </a:ext>
            </a:extLst>
          </p:cNvPr>
          <p:cNvSpPr>
            <a:spLocks noGrp="1"/>
          </p:cNvSpPr>
          <p:nvPr>
            <p:ph type="dt" sz="half" idx="10"/>
          </p:nvPr>
        </p:nvSpPr>
        <p:spPr/>
        <p:txBody>
          <a:bodyPr/>
          <a:lstStyle/>
          <a:p>
            <a:fld id="{B173290A-C872-493A-A208-9CEF42B7493B}" type="datetimeFigureOut">
              <a:rPr lang="zh-TW" altLang="en-US" smtClean="0"/>
              <a:t>2024/8/1</a:t>
            </a:fld>
            <a:endParaRPr lang="zh-TW" altLang="en-US"/>
          </a:p>
        </p:txBody>
      </p:sp>
      <p:sp>
        <p:nvSpPr>
          <p:cNvPr id="4" name="頁尾版面配置區 3">
            <a:extLst>
              <a:ext uri="{FF2B5EF4-FFF2-40B4-BE49-F238E27FC236}">
                <a16:creationId xmlns:a16="http://schemas.microsoft.com/office/drawing/2014/main" id="{7A1B4EEB-EAE7-4E02-AE2C-70B0387EDA97}"/>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52445BF2-C668-4537-97E8-15CF73506D6B}"/>
              </a:ext>
            </a:extLst>
          </p:cNvPr>
          <p:cNvSpPr>
            <a:spLocks noGrp="1"/>
          </p:cNvSpPr>
          <p:nvPr>
            <p:ph type="sldNum" sz="quarter" idx="12"/>
          </p:nvPr>
        </p:nvSpPr>
        <p:spPr/>
        <p:txBody>
          <a:body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291948354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1C627BDD-7095-4B02-9BF9-B3579F1D7451}"/>
              </a:ext>
            </a:extLst>
          </p:cNvPr>
          <p:cNvSpPr>
            <a:spLocks noGrp="1"/>
          </p:cNvSpPr>
          <p:nvPr>
            <p:ph type="dt" sz="half" idx="10"/>
          </p:nvPr>
        </p:nvSpPr>
        <p:spPr/>
        <p:txBody>
          <a:bodyPr/>
          <a:lstStyle/>
          <a:p>
            <a:fld id="{B173290A-C872-493A-A208-9CEF42B7493B}" type="datetimeFigureOut">
              <a:rPr lang="zh-TW" altLang="en-US" smtClean="0"/>
              <a:t>2024/8/1</a:t>
            </a:fld>
            <a:endParaRPr lang="zh-TW" altLang="en-US"/>
          </a:p>
        </p:txBody>
      </p:sp>
      <p:sp>
        <p:nvSpPr>
          <p:cNvPr id="3" name="頁尾版面配置區 2">
            <a:extLst>
              <a:ext uri="{FF2B5EF4-FFF2-40B4-BE49-F238E27FC236}">
                <a16:creationId xmlns:a16="http://schemas.microsoft.com/office/drawing/2014/main" id="{0EFC8D24-342A-477C-BA33-E0D24C17B0B2}"/>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17F1D696-FE3C-4466-86F4-06BED50EDF2B}"/>
              </a:ext>
            </a:extLst>
          </p:cNvPr>
          <p:cNvSpPr>
            <a:spLocks noGrp="1"/>
          </p:cNvSpPr>
          <p:nvPr>
            <p:ph type="sldNum" sz="quarter" idx="12"/>
          </p:nvPr>
        </p:nvSpPr>
        <p:spPr/>
        <p:txBody>
          <a:body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18374673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4CAB694-E621-4A18-A355-4F98EB0E2218}"/>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7CC5FA98-A1A8-4CCF-9066-2148E7D5AF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192AF7B4-79A1-4E84-BD0E-E21AC74592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53DE08CB-8C95-4750-9FE1-2E25859291A6}"/>
              </a:ext>
            </a:extLst>
          </p:cNvPr>
          <p:cNvSpPr>
            <a:spLocks noGrp="1"/>
          </p:cNvSpPr>
          <p:nvPr>
            <p:ph type="dt" sz="half" idx="10"/>
          </p:nvPr>
        </p:nvSpPr>
        <p:spPr/>
        <p:txBody>
          <a:bodyPr/>
          <a:lstStyle/>
          <a:p>
            <a:fld id="{B173290A-C872-493A-A208-9CEF42B7493B}" type="datetimeFigureOut">
              <a:rPr lang="zh-TW" altLang="en-US" smtClean="0"/>
              <a:t>2024/8/1</a:t>
            </a:fld>
            <a:endParaRPr lang="zh-TW" altLang="en-US"/>
          </a:p>
        </p:txBody>
      </p:sp>
      <p:sp>
        <p:nvSpPr>
          <p:cNvPr id="6" name="頁尾版面配置區 5">
            <a:extLst>
              <a:ext uri="{FF2B5EF4-FFF2-40B4-BE49-F238E27FC236}">
                <a16:creationId xmlns:a16="http://schemas.microsoft.com/office/drawing/2014/main" id="{7AF7253E-A6AE-4BF6-9459-BBD6386A79AD}"/>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CDAC7162-8FB8-4240-AE1A-A57C3ACFD3E6}"/>
              </a:ext>
            </a:extLst>
          </p:cNvPr>
          <p:cNvSpPr>
            <a:spLocks noGrp="1"/>
          </p:cNvSpPr>
          <p:nvPr>
            <p:ph type="sldNum" sz="quarter" idx="12"/>
          </p:nvPr>
        </p:nvSpPr>
        <p:spPr/>
        <p:txBody>
          <a:body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24426807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CC9EFD7-0A41-4E98-B3C1-421263DE41D6}"/>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C4C69FF5-6C0C-4E79-B990-B48A1A1760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0C135CB0-1EC9-4AB8-AAA5-FCC5E785B1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DF8F5F01-3256-40F0-84C4-AEC0EDCB2274}"/>
              </a:ext>
            </a:extLst>
          </p:cNvPr>
          <p:cNvSpPr>
            <a:spLocks noGrp="1"/>
          </p:cNvSpPr>
          <p:nvPr>
            <p:ph type="dt" sz="half" idx="10"/>
          </p:nvPr>
        </p:nvSpPr>
        <p:spPr/>
        <p:txBody>
          <a:bodyPr/>
          <a:lstStyle/>
          <a:p>
            <a:fld id="{B173290A-C872-493A-A208-9CEF42B7493B}" type="datetimeFigureOut">
              <a:rPr lang="zh-TW" altLang="en-US" smtClean="0"/>
              <a:t>2024/8/1</a:t>
            </a:fld>
            <a:endParaRPr lang="zh-TW" altLang="en-US"/>
          </a:p>
        </p:txBody>
      </p:sp>
      <p:sp>
        <p:nvSpPr>
          <p:cNvPr id="6" name="頁尾版面配置區 5">
            <a:extLst>
              <a:ext uri="{FF2B5EF4-FFF2-40B4-BE49-F238E27FC236}">
                <a16:creationId xmlns:a16="http://schemas.microsoft.com/office/drawing/2014/main" id="{A8E7EC3B-F916-4F0E-AF6B-ABF6C3A18A21}"/>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46A18F24-6331-401F-A917-3D1C5CB7A923}"/>
              </a:ext>
            </a:extLst>
          </p:cNvPr>
          <p:cNvSpPr>
            <a:spLocks noGrp="1"/>
          </p:cNvSpPr>
          <p:nvPr>
            <p:ph type="sldNum" sz="quarter" idx="12"/>
          </p:nvPr>
        </p:nvSpPr>
        <p:spPr/>
        <p:txBody>
          <a:body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31177379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7AC21F4-D679-4281-91F1-45E8F23FF9B8}"/>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DBDF87D6-BA4C-4B20-9159-DED6F71AD909}"/>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FA11AD3-B45D-47B7-8461-76081D62888C}"/>
              </a:ext>
            </a:extLst>
          </p:cNvPr>
          <p:cNvSpPr>
            <a:spLocks noGrp="1"/>
          </p:cNvSpPr>
          <p:nvPr>
            <p:ph type="dt" sz="half" idx="10"/>
          </p:nvPr>
        </p:nvSpPr>
        <p:spPr/>
        <p:txBody>
          <a:bodyPr/>
          <a:lstStyle/>
          <a:p>
            <a:fld id="{B173290A-C872-493A-A208-9CEF42B7493B}" type="datetimeFigureOut">
              <a:rPr lang="zh-TW" altLang="en-US" smtClean="0"/>
              <a:t>2024/8/1</a:t>
            </a:fld>
            <a:endParaRPr lang="zh-TW" altLang="en-US"/>
          </a:p>
        </p:txBody>
      </p:sp>
      <p:sp>
        <p:nvSpPr>
          <p:cNvPr id="5" name="頁尾版面配置區 4">
            <a:extLst>
              <a:ext uri="{FF2B5EF4-FFF2-40B4-BE49-F238E27FC236}">
                <a16:creationId xmlns:a16="http://schemas.microsoft.com/office/drawing/2014/main" id="{C8B275CD-2596-49A3-BCE8-F0951E21BA9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3D6AEFF-B88E-4F0B-B315-3FB6442444D5}"/>
              </a:ext>
            </a:extLst>
          </p:cNvPr>
          <p:cNvSpPr>
            <a:spLocks noGrp="1"/>
          </p:cNvSpPr>
          <p:nvPr>
            <p:ph type="sldNum" sz="quarter" idx="12"/>
          </p:nvPr>
        </p:nvSpPr>
        <p:spPr/>
        <p:txBody>
          <a:body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325459914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275A2906-40CC-4139-9399-03C6228FD439}"/>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DDCEBBC0-6D33-485B-B82B-166677D1855E}"/>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B8ED230-7BD8-4879-B3EA-836D43CFB5CE}"/>
              </a:ext>
            </a:extLst>
          </p:cNvPr>
          <p:cNvSpPr>
            <a:spLocks noGrp="1"/>
          </p:cNvSpPr>
          <p:nvPr>
            <p:ph type="dt" sz="half" idx="10"/>
          </p:nvPr>
        </p:nvSpPr>
        <p:spPr/>
        <p:txBody>
          <a:bodyPr/>
          <a:lstStyle/>
          <a:p>
            <a:fld id="{B173290A-C872-493A-A208-9CEF42B7493B}" type="datetimeFigureOut">
              <a:rPr lang="zh-TW" altLang="en-US" smtClean="0"/>
              <a:t>2024/8/1</a:t>
            </a:fld>
            <a:endParaRPr lang="zh-TW" altLang="en-US"/>
          </a:p>
        </p:txBody>
      </p:sp>
      <p:sp>
        <p:nvSpPr>
          <p:cNvPr id="5" name="頁尾版面配置區 4">
            <a:extLst>
              <a:ext uri="{FF2B5EF4-FFF2-40B4-BE49-F238E27FC236}">
                <a16:creationId xmlns:a16="http://schemas.microsoft.com/office/drawing/2014/main" id="{6F57EE6D-39B7-46B4-A52B-9EF74C6FA90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501010B-8909-4067-993B-1B305CF9AD11}"/>
              </a:ext>
            </a:extLst>
          </p:cNvPr>
          <p:cNvSpPr>
            <a:spLocks noGrp="1"/>
          </p:cNvSpPr>
          <p:nvPr>
            <p:ph type="sldNum" sz="quarter" idx="12"/>
          </p:nvPr>
        </p:nvSpPr>
        <p:spPr/>
        <p:txBody>
          <a:body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875207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標題及內容">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30ACD372-CD5F-49F7-A63E-5D9FB9D5EF9A}"/>
              </a:ext>
            </a:extLst>
          </p:cNvPr>
          <p:cNvSpPr>
            <a:spLocks noGrp="1"/>
          </p:cNvSpPr>
          <p:nvPr>
            <p:ph idx="1"/>
          </p:nvPr>
        </p:nvSpPr>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endParaRPr lang="zh-TW" altLang="en-US" dirty="0"/>
          </a:p>
        </p:txBody>
      </p:sp>
      <p:sp>
        <p:nvSpPr>
          <p:cNvPr id="4" name="日期版面配置區 3">
            <a:extLst>
              <a:ext uri="{FF2B5EF4-FFF2-40B4-BE49-F238E27FC236}">
                <a16:creationId xmlns:a16="http://schemas.microsoft.com/office/drawing/2014/main" id="{CEAD2ECA-DCED-4149-96BC-191E96E564D9}"/>
              </a:ext>
            </a:extLst>
          </p:cNvPr>
          <p:cNvSpPr>
            <a:spLocks noGrp="1"/>
          </p:cNvSpPr>
          <p:nvPr>
            <p:ph type="dt" sz="half" idx="10"/>
          </p:nvPr>
        </p:nvSpPr>
        <p:spPr/>
        <p:txBody>
          <a:bodyPr/>
          <a:lstStyle/>
          <a:p>
            <a:fld id="{22B35BDC-1F5E-466B-A62B-2C0BBA6E2C5D}" type="datetime1">
              <a:rPr lang="zh-TW" altLang="en-US" smtClean="0"/>
              <a:t>2024/8/1</a:t>
            </a:fld>
            <a:endParaRPr lang="zh-TW" altLang="en-US"/>
          </a:p>
        </p:txBody>
      </p:sp>
      <p:sp>
        <p:nvSpPr>
          <p:cNvPr id="5" name="頁尾版面配置區 4">
            <a:extLst>
              <a:ext uri="{FF2B5EF4-FFF2-40B4-BE49-F238E27FC236}">
                <a16:creationId xmlns:a16="http://schemas.microsoft.com/office/drawing/2014/main" id="{529BCFEE-3516-4C50-BFC4-D6E4F7945F3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B7FC9BB-1FD9-4413-A6B7-C46489E359EF}"/>
              </a:ext>
            </a:extLst>
          </p:cNvPr>
          <p:cNvSpPr>
            <a:spLocks noGrp="1"/>
          </p:cNvSpPr>
          <p:nvPr>
            <p:ph type="sldNum" sz="quarter" idx="12"/>
          </p:nvPr>
        </p:nvSpPr>
        <p:spPr/>
        <p:txBody>
          <a:bodyPr/>
          <a:lstStyle/>
          <a:p>
            <a:fld id="{4B816D84-097D-464E-91C0-19874271D785}" type="slidenum">
              <a:rPr lang="zh-TW" altLang="en-US" smtClean="0"/>
              <a:t>‹#›</a:t>
            </a:fld>
            <a:endParaRPr lang="zh-TW" altLang="en-US" dirty="0"/>
          </a:p>
        </p:txBody>
      </p:sp>
      <p:sp>
        <p:nvSpPr>
          <p:cNvPr id="9" name="矩形 8">
            <a:extLst>
              <a:ext uri="{FF2B5EF4-FFF2-40B4-BE49-F238E27FC236}">
                <a16:creationId xmlns:a16="http://schemas.microsoft.com/office/drawing/2014/main" id="{D3C6EE05-E265-4D04-9D7E-D5573356F994}"/>
              </a:ext>
            </a:extLst>
          </p:cNvPr>
          <p:cNvSpPr/>
          <p:nvPr userDrawn="1"/>
        </p:nvSpPr>
        <p:spPr>
          <a:xfrm>
            <a:off x="619125" y="896938"/>
            <a:ext cx="800100" cy="123825"/>
          </a:xfrm>
          <a:prstGeom prst="rect">
            <a:avLst/>
          </a:prstGeom>
          <a:solidFill>
            <a:srgbClr val="2358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文字版面配置區 19">
            <a:extLst>
              <a:ext uri="{FF2B5EF4-FFF2-40B4-BE49-F238E27FC236}">
                <a16:creationId xmlns:a16="http://schemas.microsoft.com/office/drawing/2014/main" id="{47CCF04D-0AD5-49EB-AD1B-D50A7833C12B}"/>
              </a:ext>
            </a:extLst>
          </p:cNvPr>
          <p:cNvSpPr>
            <a:spLocks noGrp="1"/>
          </p:cNvSpPr>
          <p:nvPr>
            <p:ph type="body" sz="quarter" idx="13" hasCustomPrompt="1"/>
          </p:nvPr>
        </p:nvSpPr>
        <p:spPr>
          <a:xfrm>
            <a:off x="481012" y="386557"/>
            <a:ext cx="4040188" cy="420688"/>
          </a:xfrm>
        </p:spPr>
        <p:txBody>
          <a:bodyPr>
            <a:noAutofit/>
          </a:bodyPr>
          <a:lstStyle>
            <a:lvl1pPr marL="0" indent="0">
              <a:buNone/>
              <a:defRPr sz="28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TW" dirty="0"/>
              <a:t>Click to add title</a:t>
            </a:r>
            <a:endParaRPr lang="zh-TW" altLang="en-US" dirty="0"/>
          </a:p>
        </p:txBody>
      </p:sp>
      <p:sp>
        <p:nvSpPr>
          <p:cNvPr id="8" name="文字版面配置區 19">
            <a:extLst>
              <a:ext uri="{FF2B5EF4-FFF2-40B4-BE49-F238E27FC236}">
                <a16:creationId xmlns:a16="http://schemas.microsoft.com/office/drawing/2014/main" id="{71A6DADD-3F32-4CC5-A17B-C5BE71D307DC}"/>
              </a:ext>
            </a:extLst>
          </p:cNvPr>
          <p:cNvSpPr>
            <a:spLocks noGrp="1"/>
          </p:cNvSpPr>
          <p:nvPr>
            <p:ph type="body" sz="quarter" idx="14" hasCustomPrompt="1"/>
          </p:nvPr>
        </p:nvSpPr>
        <p:spPr>
          <a:xfrm>
            <a:off x="481012" y="1058070"/>
            <a:ext cx="1754188" cy="237330"/>
          </a:xfrm>
        </p:spPr>
        <p:txBody>
          <a:bodyPr>
            <a:noAutofit/>
          </a:bodyPr>
          <a:lstStyle>
            <a:lvl1pPr marL="0" indent="0">
              <a:buNone/>
              <a:defRPr sz="1400" b="0">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TW" dirty="0"/>
              <a:t>Click to add title</a:t>
            </a:r>
            <a:endParaRPr lang="zh-TW" altLang="en-US" dirty="0"/>
          </a:p>
        </p:txBody>
      </p:sp>
    </p:spTree>
    <p:extLst>
      <p:ext uri="{BB962C8B-B14F-4D97-AF65-F5344CB8AC3E}">
        <p14:creationId xmlns:p14="http://schemas.microsoft.com/office/powerpoint/2010/main" val="308364193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自訂版面配置">
    <p:spTree>
      <p:nvGrpSpPr>
        <p:cNvPr id="1" name=""/>
        <p:cNvGrpSpPr/>
        <p:nvPr/>
      </p:nvGrpSpPr>
      <p:grpSpPr>
        <a:xfrm>
          <a:off x="0" y="0"/>
          <a:ext cx="0" cy="0"/>
          <a:chOff x="0" y="0"/>
          <a:chExt cx="0" cy="0"/>
        </a:xfrm>
      </p:grpSpPr>
      <p:grpSp>
        <p:nvGrpSpPr>
          <p:cNvPr id="8" name="群組 7">
            <a:extLst>
              <a:ext uri="{FF2B5EF4-FFF2-40B4-BE49-F238E27FC236}">
                <a16:creationId xmlns:a16="http://schemas.microsoft.com/office/drawing/2014/main" id="{9EB071C1-6911-4FD4-9397-071573E4197B}"/>
              </a:ext>
            </a:extLst>
          </p:cNvPr>
          <p:cNvGrpSpPr/>
          <p:nvPr userDrawn="1"/>
        </p:nvGrpSpPr>
        <p:grpSpPr>
          <a:xfrm>
            <a:off x="3714750" y="1047750"/>
            <a:ext cx="4762500" cy="4762500"/>
            <a:chOff x="4117542" y="1722771"/>
            <a:chExt cx="3575916" cy="3575916"/>
          </a:xfrm>
        </p:grpSpPr>
        <p:sp>
          <p:nvSpPr>
            <p:cNvPr id="2" name="矩形 1">
              <a:extLst>
                <a:ext uri="{FF2B5EF4-FFF2-40B4-BE49-F238E27FC236}">
                  <a16:creationId xmlns:a16="http://schemas.microsoft.com/office/drawing/2014/main" id="{8353546F-8385-40F3-BFEE-F108F3FE513D}"/>
                </a:ext>
              </a:extLst>
            </p:cNvPr>
            <p:cNvSpPr/>
            <p:nvPr userDrawn="1"/>
          </p:nvSpPr>
          <p:spPr>
            <a:xfrm>
              <a:off x="4117542" y="1722771"/>
              <a:ext cx="3575916" cy="3575916"/>
            </a:xfrm>
            <a:prstGeom prst="rect">
              <a:avLst/>
            </a:prstGeom>
            <a:noFill/>
            <a:ln w="3175">
              <a:solidFill>
                <a:srgbClr val="BFBFBF">
                  <a:alpha val="8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a:extLst>
                <a:ext uri="{FF2B5EF4-FFF2-40B4-BE49-F238E27FC236}">
                  <a16:creationId xmlns:a16="http://schemas.microsoft.com/office/drawing/2014/main" id="{3B78CB31-1BC8-4CF4-A599-657244064988}"/>
                </a:ext>
              </a:extLst>
            </p:cNvPr>
            <p:cNvSpPr/>
            <p:nvPr userDrawn="1"/>
          </p:nvSpPr>
          <p:spPr>
            <a:xfrm rot="1800000">
              <a:off x="4117542" y="1722771"/>
              <a:ext cx="3575916" cy="3575916"/>
            </a:xfrm>
            <a:prstGeom prst="rect">
              <a:avLst/>
            </a:prstGeom>
            <a:noFill/>
            <a:ln w="3175">
              <a:solidFill>
                <a:srgbClr val="BFBFBF">
                  <a:alpha val="8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3823569" y="4233226"/>
            <a:ext cx="4544861" cy="333375"/>
          </a:xfrm>
          <a:prstGeom prst="rect">
            <a:avLst/>
          </a:prstGeom>
        </p:spPr>
        <p:txBody>
          <a:bodyPr anchor="b">
            <a:normAutofit/>
          </a:bodyPr>
          <a:lstStyle>
            <a:lvl1pPr marL="0" indent="0" algn="ctr">
              <a:buNone/>
              <a:defRPr sz="1400" b="0">
                <a:solidFill>
                  <a:schemeClr val="tx1">
                    <a:lumMod val="85000"/>
                    <a:lumOff val="15000"/>
                  </a:schemeClr>
                </a:solidFill>
                <a:latin typeface="微軟正黑體 Light" panose="020B0304030504040204" pitchFamily="34" charset="-120"/>
                <a:ea typeface="微軟正黑體 Light" panose="020B03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2843154" y="2461472"/>
            <a:ext cx="6505694" cy="1158053"/>
          </a:xfrm>
          <a:prstGeom prst="rect">
            <a:avLst/>
          </a:prstGeom>
        </p:spPr>
        <p:txBody>
          <a:bodyPr>
            <a:normAutofit/>
          </a:bodyPr>
          <a:lstStyle>
            <a:lvl1pPr marL="0" indent="0" algn="ctr">
              <a:buNone/>
              <a:defRPr sz="3200" b="1">
                <a:solidFill>
                  <a:schemeClr val="tx1">
                    <a:lumMod val="85000"/>
                    <a:lumOff val="15000"/>
                  </a:schemeClr>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cxnSp>
        <p:nvCxnSpPr>
          <p:cNvPr id="11" name="直線接點 10">
            <a:extLst>
              <a:ext uri="{FF2B5EF4-FFF2-40B4-BE49-F238E27FC236}">
                <a16:creationId xmlns:a16="http://schemas.microsoft.com/office/drawing/2014/main" id="{0E6DB38D-7BED-4952-9FAA-A565FF9D1394}"/>
              </a:ext>
            </a:extLst>
          </p:cNvPr>
          <p:cNvCxnSpPr>
            <a:cxnSpLocks/>
          </p:cNvCxnSpPr>
          <p:nvPr userDrawn="1"/>
        </p:nvCxnSpPr>
        <p:spPr>
          <a:xfrm>
            <a:off x="5774531" y="4190835"/>
            <a:ext cx="642939" cy="0"/>
          </a:xfrm>
          <a:prstGeom prst="line">
            <a:avLst/>
          </a:prstGeom>
          <a:ln>
            <a:solidFill>
              <a:srgbClr val="666666"/>
            </a:solidFill>
          </a:ln>
        </p:spPr>
        <p:style>
          <a:lnRef idx="1">
            <a:schemeClr val="accent1"/>
          </a:lnRef>
          <a:fillRef idx="0">
            <a:schemeClr val="accent1"/>
          </a:fillRef>
          <a:effectRef idx="0">
            <a:schemeClr val="accent1"/>
          </a:effectRef>
          <a:fontRef idx="minor">
            <a:schemeClr val="tx1"/>
          </a:fontRef>
        </p:style>
      </p:cxnSp>
      <p:sp>
        <p:nvSpPr>
          <p:cNvPr id="13" name="文字版面配置區 9">
            <a:extLst>
              <a:ext uri="{FF2B5EF4-FFF2-40B4-BE49-F238E27FC236}">
                <a16:creationId xmlns:a16="http://schemas.microsoft.com/office/drawing/2014/main" id="{A690573C-71E1-4B73-A745-F3750721FC91}"/>
              </a:ext>
            </a:extLst>
          </p:cNvPr>
          <p:cNvSpPr>
            <a:spLocks noGrp="1"/>
          </p:cNvSpPr>
          <p:nvPr>
            <p:ph type="body" sz="quarter" idx="12" hasCustomPrompt="1"/>
          </p:nvPr>
        </p:nvSpPr>
        <p:spPr>
          <a:xfrm>
            <a:off x="3823569" y="3759688"/>
            <a:ext cx="4544861" cy="333375"/>
          </a:xfrm>
          <a:prstGeom prst="rect">
            <a:avLst/>
          </a:prstGeom>
        </p:spPr>
        <p:txBody>
          <a:bodyPr anchor="b">
            <a:normAutofit/>
          </a:bodyPr>
          <a:lstStyle>
            <a:lvl1pPr marL="0" indent="0" algn="ctr">
              <a:buNone/>
              <a:defRPr sz="1400" b="0">
                <a:solidFill>
                  <a:schemeClr val="tx1">
                    <a:lumMod val="85000"/>
                    <a:lumOff val="15000"/>
                  </a:schemeClr>
                </a:solidFill>
                <a:latin typeface="微軟正黑體 Light" panose="020B0304030504040204" pitchFamily="34" charset="-120"/>
                <a:ea typeface="微軟正黑體 Light" panose="020B0304030504040204" pitchFamily="34" charset="-120"/>
                <a:cs typeface="Arial" panose="020B0604020202020204" pitchFamily="34" charset="0"/>
              </a:defRPr>
            </a:lvl1pPr>
          </a:lstStyle>
          <a:p>
            <a:pPr lvl="0"/>
            <a:r>
              <a:rPr lang="en-US" altLang="zh-TW" dirty="0"/>
              <a:t>Subtitle</a:t>
            </a:r>
            <a:r>
              <a:rPr lang="zh-TW" altLang="en-US" dirty="0"/>
              <a:t>副標</a:t>
            </a:r>
          </a:p>
        </p:txBody>
      </p:sp>
      <p:pic>
        <p:nvPicPr>
          <p:cNvPr id="9" name="Picture 6">
            <a:extLst>
              <a:ext uri="{FF2B5EF4-FFF2-40B4-BE49-F238E27FC236}">
                <a16:creationId xmlns:a16="http://schemas.microsoft.com/office/drawing/2014/main" id="{B1C57A92-3E79-4399-ACE9-124A0021D3E3}"/>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9596" t="22179" r="9372" b="23293"/>
          <a:stretch/>
        </p:blipFill>
        <p:spPr bwMode="auto">
          <a:xfrm>
            <a:off x="64551" y="6237312"/>
            <a:ext cx="1999001" cy="549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17068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7_自訂版面配置">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2EF2C413-4E90-406C-9E05-C8F630E0A157}"/>
              </a:ext>
            </a:extLst>
          </p:cNvPr>
          <p:cNvSpPr/>
          <p:nvPr userDrawn="1"/>
        </p:nvSpPr>
        <p:spPr>
          <a:xfrm>
            <a:off x="0" y="0"/>
            <a:ext cx="4171950" cy="6858000"/>
          </a:xfrm>
          <a:prstGeom prst="rect">
            <a:avLst/>
          </a:prstGeom>
          <a:solidFill>
            <a:srgbClr val="222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5" name="直線接點 4">
            <a:extLst>
              <a:ext uri="{FF2B5EF4-FFF2-40B4-BE49-F238E27FC236}">
                <a16:creationId xmlns:a16="http://schemas.microsoft.com/office/drawing/2014/main" id="{89C55968-CAC0-4FFE-8546-06564D46AA6C}"/>
              </a:ext>
            </a:extLst>
          </p:cNvPr>
          <p:cNvCxnSpPr>
            <a:cxnSpLocks/>
          </p:cNvCxnSpPr>
          <p:nvPr userDrawn="1"/>
        </p:nvCxnSpPr>
        <p:spPr>
          <a:xfrm>
            <a:off x="1347959" y="4149080"/>
            <a:ext cx="2114550"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B4495625-5509-489F-B701-99E603FB5CDE}"/>
              </a:ext>
            </a:extLst>
          </p:cNvPr>
          <p:cNvSpPr/>
          <p:nvPr userDrawn="1"/>
        </p:nvSpPr>
        <p:spPr>
          <a:xfrm>
            <a:off x="1347959" y="2883653"/>
            <a:ext cx="2823991" cy="110714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rtl="0" eaLnBrk="1" latinLnBrk="0" hangingPunct="1">
              <a:lnSpc>
                <a:spcPct val="100000"/>
              </a:lnSpc>
              <a:spcBef>
                <a:spcPct val="0"/>
              </a:spcBef>
              <a:buNone/>
            </a:pPr>
            <a:r>
              <a:rPr lang="en-US" altLang="zh-TW" sz="3600" b="1" dirty="0">
                <a:solidFill>
                  <a:schemeClr val="tx1">
                    <a:lumMod val="75000"/>
                  </a:schemeClr>
                </a:solidFill>
              </a:rPr>
              <a:t>Outline</a:t>
            </a:r>
            <a:endParaRPr lang="zh-TW" altLang="en-US" sz="3600" b="1" kern="1200" dirty="0">
              <a:solidFill>
                <a:schemeClr val="tx1">
                  <a:lumMod val="75000"/>
                </a:schemeClr>
              </a:solidFill>
              <a:latin typeface="+mj-lt"/>
              <a:ea typeface="+mj-ea"/>
              <a:cs typeface="+mj-cs"/>
            </a:endParaRPr>
          </a:p>
        </p:txBody>
      </p:sp>
      <p:sp>
        <p:nvSpPr>
          <p:cNvPr id="9" name="矩形 8">
            <a:extLst>
              <a:ext uri="{FF2B5EF4-FFF2-40B4-BE49-F238E27FC236}">
                <a16:creationId xmlns:a16="http://schemas.microsoft.com/office/drawing/2014/main" id="{E2246B12-A54A-4DB8-863E-F9F20D81D3F9}"/>
              </a:ext>
            </a:extLst>
          </p:cNvPr>
          <p:cNvSpPr/>
          <p:nvPr userDrawn="1"/>
        </p:nvSpPr>
        <p:spPr>
          <a:xfrm>
            <a:off x="5528268" y="857249"/>
            <a:ext cx="955675" cy="955675"/>
          </a:xfrm>
          <a:prstGeom prst="rect">
            <a:avLst/>
          </a:prstGeom>
          <a:solidFill>
            <a:srgbClr val="222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b="1" dirty="0">
                <a:solidFill>
                  <a:srgbClr val="EAEAEA"/>
                </a:solidFill>
              </a:rPr>
              <a:t>01</a:t>
            </a:r>
            <a:endParaRPr lang="zh-TW" altLang="en-US" b="1" dirty="0">
              <a:solidFill>
                <a:srgbClr val="EAEAEA"/>
              </a:solidFill>
            </a:endParaRPr>
          </a:p>
        </p:txBody>
      </p:sp>
      <p:sp>
        <p:nvSpPr>
          <p:cNvPr id="14" name="矩形 13">
            <a:extLst>
              <a:ext uri="{FF2B5EF4-FFF2-40B4-BE49-F238E27FC236}">
                <a16:creationId xmlns:a16="http://schemas.microsoft.com/office/drawing/2014/main" id="{382EC642-0650-4C90-9014-1D340E6D94EB}"/>
              </a:ext>
            </a:extLst>
          </p:cNvPr>
          <p:cNvSpPr/>
          <p:nvPr userDrawn="1"/>
        </p:nvSpPr>
        <p:spPr>
          <a:xfrm>
            <a:off x="5528268" y="2251043"/>
            <a:ext cx="955675" cy="955675"/>
          </a:xfrm>
          <a:prstGeom prst="rect">
            <a:avLst/>
          </a:prstGeom>
          <a:solidFill>
            <a:srgbClr val="8397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b="1" dirty="0">
                <a:solidFill>
                  <a:srgbClr val="EAEAEA"/>
                </a:solidFill>
              </a:rPr>
              <a:t>02</a:t>
            </a:r>
            <a:endParaRPr lang="zh-TW" altLang="en-US" b="1" dirty="0">
              <a:solidFill>
                <a:srgbClr val="EAEAEA"/>
              </a:solidFill>
            </a:endParaRPr>
          </a:p>
        </p:txBody>
      </p:sp>
      <p:sp>
        <p:nvSpPr>
          <p:cNvPr id="15" name="矩形 14">
            <a:extLst>
              <a:ext uri="{FF2B5EF4-FFF2-40B4-BE49-F238E27FC236}">
                <a16:creationId xmlns:a16="http://schemas.microsoft.com/office/drawing/2014/main" id="{3D70D20E-7762-4D53-BC10-74D52FF3FF10}"/>
              </a:ext>
            </a:extLst>
          </p:cNvPr>
          <p:cNvSpPr/>
          <p:nvPr userDrawn="1"/>
        </p:nvSpPr>
        <p:spPr>
          <a:xfrm>
            <a:off x="5528268" y="3644837"/>
            <a:ext cx="955675" cy="955675"/>
          </a:xfrm>
          <a:prstGeom prst="rect">
            <a:avLst/>
          </a:prstGeom>
          <a:solidFill>
            <a:srgbClr val="222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b="1" dirty="0">
                <a:solidFill>
                  <a:srgbClr val="EAEAEA"/>
                </a:solidFill>
              </a:rPr>
              <a:t>03</a:t>
            </a:r>
            <a:endParaRPr lang="zh-TW" altLang="en-US" b="1" dirty="0">
              <a:solidFill>
                <a:srgbClr val="EAEAEA"/>
              </a:solidFill>
            </a:endParaRPr>
          </a:p>
        </p:txBody>
      </p:sp>
      <p:sp>
        <p:nvSpPr>
          <p:cNvPr id="16" name="矩形 15">
            <a:extLst>
              <a:ext uri="{FF2B5EF4-FFF2-40B4-BE49-F238E27FC236}">
                <a16:creationId xmlns:a16="http://schemas.microsoft.com/office/drawing/2014/main" id="{997A0DEA-ACF4-42FF-9246-574B819D8D18}"/>
              </a:ext>
            </a:extLst>
          </p:cNvPr>
          <p:cNvSpPr/>
          <p:nvPr userDrawn="1"/>
        </p:nvSpPr>
        <p:spPr>
          <a:xfrm>
            <a:off x="5528268" y="5038630"/>
            <a:ext cx="955675" cy="955675"/>
          </a:xfrm>
          <a:prstGeom prst="rect">
            <a:avLst/>
          </a:prstGeom>
          <a:solidFill>
            <a:srgbClr val="8397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b="1" dirty="0">
                <a:solidFill>
                  <a:srgbClr val="EAEAEA"/>
                </a:solidFill>
              </a:rPr>
              <a:t>04</a:t>
            </a:r>
            <a:endParaRPr lang="zh-TW" altLang="en-US" b="1" dirty="0">
              <a:solidFill>
                <a:srgbClr val="EAEAEA"/>
              </a:solidFill>
            </a:endParaRPr>
          </a:p>
        </p:txBody>
      </p:sp>
      <p:sp>
        <p:nvSpPr>
          <p:cNvPr id="24" name="文字版面配置區 12">
            <a:extLst>
              <a:ext uri="{FF2B5EF4-FFF2-40B4-BE49-F238E27FC236}">
                <a16:creationId xmlns:a16="http://schemas.microsoft.com/office/drawing/2014/main" id="{D46F7F0F-A35B-4B1C-8A31-0D08ED7D9B6B}"/>
              </a:ext>
            </a:extLst>
          </p:cNvPr>
          <p:cNvSpPr>
            <a:spLocks noGrp="1"/>
          </p:cNvSpPr>
          <p:nvPr>
            <p:ph type="body" sz="quarter" idx="13" hasCustomPrompt="1"/>
          </p:nvPr>
        </p:nvSpPr>
        <p:spPr>
          <a:xfrm>
            <a:off x="6725042" y="1129766"/>
            <a:ext cx="4555535" cy="410639"/>
          </a:xfrm>
          <a:prstGeom prst="rect">
            <a:avLst/>
          </a:prstGeom>
        </p:spPr>
        <p:txBody>
          <a:bodyPr>
            <a:noAutofit/>
          </a:bodyPr>
          <a:lstStyle>
            <a:lvl1pPr marL="0" indent="0">
              <a:buNone/>
              <a:defRPr sz="2800" b="1" baseline="0">
                <a:solidFill>
                  <a:schemeClr val="tx1">
                    <a:lumMod val="75000"/>
                  </a:schemeClr>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zh-TW" altLang="en-US" dirty="0"/>
              <a:t>輸入標題</a:t>
            </a:r>
          </a:p>
        </p:txBody>
      </p:sp>
      <p:sp>
        <p:nvSpPr>
          <p:cNvPr id="25" name="文字版面配置區 12">
            <a:extLst>
              <a:ext uri="{FF2B5EF4-FFF2-40B4-BE49-F238E27FC236}">
                <a16:creationId xmlns:a16="http://schemas.microsoft.com/office/drawing/2014/main" id="{6B9B2E2B-56EC-4E33-BDC9-2CF2809CF2B9}"/>
              </a:ext>
            </a:extLst>
          </p:cNvPr>
          <p:cNvSpPr>
            <a:spLocks noGrp="1"/>
          </p:cNvSpPr>
          <p:nvPr>
            <p:ph type="body" sz="quarter" idx="14" hasCustomPrompt="1"/>
          </p:nvPr>
        </p:nvSpPr>
        <p:spPr>
          <a:xfrm>
            <a:off x="6725041" y="2523559"/>
            <a:ext cx="4555535" cy="410639"/>
          </a:xfrm>
          <a:prstGeom prst="rect">
            <a:avLst/>
          </a:prstGeom>
        </p:spPr>
        <p:txBody>
          <a:bodyPr>
            <a:noAutofit/>
          </a:bodyPr>
          <a:lstStyle>
            <a:lvl1pPr marL="0" indent="0">
              <a:buNone/>
              <a:defRPr sz="2800" b="1" baseline="0">
                <a:solidFill>
                  <a:schemeClr val="tx1">
                    <a:lumMod val="75000"/>
                  </a:schemeClr>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zh-TW" altLang="en-US" dirty="0"/>
              <a:t>輸入標題</a:t>
            </a:r>
          </a:p>
        </p:txBody>
      </p:sp>
      <p:sp>
        <p:nvSpPr>
          <p:cNvPr id="26" name="文字版面配置區 12">
            <a:extLst>
              <a:ext uri="{FF2B5EF4-FFF2-40B4-BE49-F238E27FC236}">
                <a16:creationId xmlns:a16="http://schemas.microsoft.com/office/drawing/2014/main" id="{C247F091-8BF6-4499-A0AD-762BB2A29B06}"/>
              </a:ext>
            </a:extLst>
          </p:cNvPr>
          <p:cNvSpPr>
            <a:spLocks noGrp="1"/>
          </p:cNvSpPr>
          <p:nvPr>
            <p:ph type="body" sz="quarter" idx="15" hasCustomPrompt="1"/>
          </p:nvPr>
        </p:nvSpPr>
        <p:spPr>
          <a:xfrm>
            <a:off x="6725042" y="3917352"/>
            <a:ext cx="4555535" cy="410639"/>
          </a:xfrm>
          <a:prstGeom prst="rect">
            <a:avLst/>
          </a:prstGeom>
          <a:ln>
            <a:noFill/>
          </a:ln>
        </p:spPr>
        <p:txBody>
          <a:bodyPr>
            <a:noAutofit/>
          </a:bodyPr>
          <a:lstStyle>
            <a:lvl1pPr marL="0" indent="0">
              <a:buNone/>
              <a:defRPr sz="2800" b="1" baseline="0">
                <a:solidFill>
                  <a:schemeClr val="tx1">
                    <a:lumMod val="75000"/>
                  </a:schemeClr>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zh-TW" altLang="en-US" dirty="0"/>
              <a:t>輸入標題</a:t>
            </a:r>
          </a:p>
        </p:txBody>
      </p:sp>
      <p:sp>
        <p:nvSpPr>
          <p:cNvPr id="27" name="文字版面配置區 12">
            <a:extLst>
              <a:ext uri="{FF2B5EF4-FFF2-40B4-BE49-F238E27FC236}">
                <a16:creationId xmlns:a16="http://schemas.microsoft.com/office/drawing/2014/main" id="{FD6E46B4-9DA1-4585-8277-A9DEC5EA7E43}"/>
              </a:ext>
            </a:extLst>
          </p:cNvPr>
          <p:cNvSpPr>
            <a:spLocks noGrp="1"/>
          </p:cNvSpPr>
          <p:nvPr>
            <p:ph type="body" sz="quarter" idx="16" hasCustomPrompt="1"/>
          </p:nvPr>
        </p:nvSpPr>
        <p:spPr>
          <a:xfrm>
            <a:off x="6725041" y="5311146"/>
            <a:ext cx="4555535" cy="410639"/>
          </a:xfrm>
          <a:prstGeom prst="rect">
            <a:avLst/>
          </a:prstGeom>
        </p:spPr>
        <p:txBody>
          <a:bodyPr>
            <a:noAutofit/>
          </a:bodyPr>
          <a:lstStyle>
            <a:lvl1pPr marL="0" indent="0">
              <a:buNone/>
              <a:defRPr sz="2800" b="1" baseline="0">
                <a:solidFill>
                  <a:schemeClr val="tx1">
                    <a:lumMod val="75000"/>
                  </a:schemeClr>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zh-TW" altLang="en-US" dirty="0"/>
              <a:t>輸入標題</a:t>
            </a:r>
          </a:p>
        </p:txBody>
      </p:sp>
    </p:spTree>
    <p:extLst>
      <p:ext uri="{BB962C8B-B14F-4D97-AF65-F5344CB8AC3E}">
        <p14:creationId xmlns:p14="http://schemas.microsoft.com/office/powerpoint/2010/main" val="24300735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自訂版面配置">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C55BD690-C45A-429C-A94C-65EBF5E879C3}"/>
              </a:ext>
            </a:extLst>
          </p:cNvPr>
          <p:cNvSpPr txBox="1"/>
          <p:nvPr userDrawn="1"/>
        </p:nvSpPr>
        <p:spPr>
          <a:xfrm>
            <a:off x="634135" y="339791"/>
            <a:ext cx="6162450" cy="7017306"/>
          </a:xfrm>
          <a:prstGeom prst="rect">
            <a:avLst/>
          </a:prstGeom>
          <a:noFill/>
        </p:spPr>
        <p:txBody>
          <a:bodyPr wrap="square" rtlCol="0">
            <a:spAutoFit/>
          </a:bodyPr>
          <a:lstStyle/>
          <a:p>
            <a:r>
              <a:rPr lang="en-US" altLang="zh-TW" sz="45000" b="0" spc="-3000" baseline="0" dirty="0">
                <a:solidFill>
                  <a:schemeClr val="tx1">
                    <a:alpha val="60000"/>
                  </a:schemeClr>
                </a:solidFill>
                <a:latin typeface="Arial Narrow" panose="020B0606020202030204" pitchFamily="34" charset="0"/>
                <a:cs typeface="Arial" panose="020B0604020202020204" pitchFamily="34" charset="0"/>
              </a:rPr>
              <a:t>I.</a:t>
            </a:r>
            <a:endParaRPr lang="zh-TW" altLang="en-US" sz="45000" b="0" spc="-3000" baseline="0" dirty="0">
              <a:solidFill>
                <a:schemeClr val="tx1">
                  <a:alpha val="60000"/>
                </a:schemeClr>
              </a:solidFill>
              <a:latin typeface="Arial Narrow" panose="020B0606020202030204" pitchFamily="34" charset="0"/>
              <a:cs typeface="Arial" panose="020B0604020202020204" pitchFamily="34" charset="0"/>
            </a:endParaRPr>
          </a:p>
        </p:txBody>
      </p:sp>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7295445" y="3985146"/>
            <a:ext cx="4544861" cy="2059082"/>
          </a:xfrm>
          <a:prstGeom prst="rect">
            <a:avLst/>
          </a:prstGeom>
        </p:spPr>
        <p:txBody>
          <a:bodyPr anchor="b">
            <a:normAutofit/>
          </a:bodyPr>
          <a:lstStyle>
            <a:lvl1pPr marL="0" indent="0">
              <a:buNone/>
              <a:defRPr sz="1400" b="0" baseline="0">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7295446" y="1771105"/>
            <a:ext cx="4544861" cy="2077564"/>
          </a:xfrm>
          <a:prstGeom prst="rect">
            <a:avLst/>
          </a:prstGeom>
        </p:spPr>
        <p:txBody>
          <a:bodyPr>
            <a:normAutofit/>
          </a:bodyPr>
          <a:lstStyle>
            <a:lvl1pPr marL="0" indent="0">
              <a:buNone/>
              <a:defRPr sz="3200" b="1">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spTree>
    <p:extLst>
      <p:ext uri="{BB962C8B-B14F-4D97-AF65-F5344CB8AC3E}">
        <p14:creationId xmlns:p14="http://schemas.microsoft.com/office/powerpoint/2010/main" val="6205997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自訂版面配置">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C55BD690-C45A-429C-A94C-65EBF5E879C3}"/>
              </a:ext>
            </a:extLst>
          </p:cNvPr>
          <p:cNvSpPr txBox="1"/>
          <p:nvPr userDrawn="1"/>
        </p:nvSpPr>
        <p:spPr>
          <a:xfrm>
            <a:off x="756055" y="340016"/>
            <a:ext cx="6162450" cy="7017306"/>
          </a:xfrm>
          <a:prstGeom prst="rect">
            <a:avLst/>
          </a:prstGeom>
          <a:noFill/>
        </p:spPr>
        <p:txBody>
          <a:bodyPr wrap="square" rtlCol="0">
            <a:spAutoFit/>
          </a:bodyPr>
          <a:lstStyle/>
          <a:p>
            <a:r>
              <a:rPr lang="en-US" altLang="zh-TW" sz="45000" b="0" spc="-3000" baseline="0" dirty="0">
                <a:solidFill>
                  <a:schemeClr val="tx1">
                    <a:alpha val="60000"/>
                  </a:schemeClr>
                </a:solidFill>
                <a:latin typeface="Arial Narrow" panose="020B0606020202030204" pitchFamily="34" charset="0"/>
                <a:cs typeface="Arial" panose="020B0604020202020204" pitchFamily="34" charset="0"/>
              </a:rPr>
              <a:t>II.</a:t>
            </a:r>
            <a:endParaRPr lang="zh-TW" altLang="en-US" sz="45000" b="0" spc="-3000" baseline="0" dirty="0">
              <a:solidFill>
                <a:schemeClr val="tx1">
                  <a:alpha val="60000"/>
                </a:schemeClr>
              </a:solidFill>
              <a:latin typeface="Arial Narrow" panose="020B0606020202030204" pitchFamily="34" charset="0"/>
              <a:cs typeface="Arial" panose="020B0604020202020204" pitchFamily="34" charset="0"/>
            </a:endParaRPr>
          </a:p>
        </p:txBody>
      </p:sp>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7295445" y="3985146"/>
            <a:ext cx="4544861" cy="2059082"/>
          </a:xfrm>
          <a:prstGeom prst="rect">
            <a:avLst/>
          </a:prstGeom>
        </p:spPr>
        <p:txBody>
          <a:bodyPr anchor="b">
            <a:normAutofit/>
          </a:bodyPr>
          <a:lstStyle>
            <a:lvl1pPr marL="0" indent="0">
              <a:buNone/>
              <a:defRPr sz="1400" b="0">
                <a:solidFill>
                  <a:schemeClr val="tx1"/>
                </a:solidFill>
                <a:latin typeface="微軟正黑體 Light" panose="020B0304030504040204" pitchFamily="34" charset="-120"/>
                <a:ea typeface="微軟正黑體 Light" panose="020B03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7295446" y="1771105"/>
            <a:ext cx="4544861" cy="2077564"/>
          </a:xfrm>
          <a:prstGeom prst="rect">
            <a:avLst/>
          </a:prstGeom>
        </p:spPr>
        <p:txBody>
          <a:bodyPr>
            <a:normAutofit/>
          </a:bodyPr>
          <a:lstStyle>
            <a:lvl1pPr marL="0" indent="0">
              <a:buNone/>
              <a:defRPr sz="3200" b="1">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spTree>
    <p:extLst>
      <p:ext uri="{BB962C8B-B14F-4D97-AF65-F5344CB8AC3E}">
        <p14:creationId xmlns:p14="http://schemas.microsoft.com/office/powerpoint/2010/main" val="188592158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自訂版面配置">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C55BD690-C45A-429C-A94C-65EBF5E879C3}"/>
              </a:ext>
            </a:extLst>
          </p:cNvPr>
          <p:cNvSpPr txBox="1"/>
          <p:nvPr userDrawn="1"/>
        </p:nvSpPr>
        <p:spPr>
          <a:xfrm>
            <a:off x="634135" y="339791"/>
            <a:ext cx="6162450" cy="7017306"/>
          </a:xfrm>
          <a:prstGeom prst="rect">
            <a:avLst/>
          </a:prstGeom>
          <a:noFill/>
        </p:spPr>
        <p:txBody>
          <a:bodyPr wrap="square" rtlCol="0">
            <a:spAutoFit/>
          </a:bodyPr>
          <a:lstStyle/>
          <a:p>
            <a:r>
              <a:rPr lang="en-US" altLang="zh-TW" sz="45000" b="0" spc="-3000" baseline="0" dirty="0">
                <a:solidFill>
                  <a:schemeClr val="tx1">
                    <a:alpha val="60000"/>
                  </a:schemeClr>
                </a:solidFill>
                <a:latin typeface="Arial Narrow" panose="020B0606020202030204" pitchFamily="34" charset="0"/>
                <a:cs typeface="Arial" panose="020B0604020202020204" pitchFamily="34" charset="0"/>
              </a:rPr>
              <a:t>III.</a:t>
            </a:r>
            <a:endParaRPr lang="zh-TW" altLang="en-US" sz="45000" b="0" spc="-3000" baseline="0" dirty="0">
              <a:solidFill>
                <a:schemeClr val="tx1">
                  <a:alpha val="60000"/>
                </a:schemeClr>
              </a:solidFill>
              <a:latin typeface="Arial Narrow" panose="020B0606020202030204" pitchFamily="34" charset="0"/>
              <a:cs typeface="Arial" panose="020B0604020202020204" pitchFamily="34" charset="0"/>
            </a:endParaRPr>
          </a:p>
        </p:txBody>
      </p:sp>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7295445" y="3985146"/>
            <a:ext cx="4544861" cy="2059082"/>
          </a:xfrm>
          <a:prstGeom prst="rect">
            <a:avLst/>
          </a:prstGeom>
        </p:spPr>
        <p:txBody>
          <a:bodyPr anchor="b">
            <a:normAutofit/>
          </a:bodyPr>
          <a:lstStyle>
            <a:lvl1pPr marL="0" indent="0">
              <a:buNone/>
              <a:defRPr sz="1400" b="0">
                <a:solidFill>
                  <a:schemeClr val="tx1"/>
                </a:solidFill>
                <a:latin typeface="微軟正黑體 Light" panose="020B0304030504040204" pitchFamily="34" charset="-120"/>
                <a:ea typeface="微軟正黑體 Light" panose="020B03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7295446" y="1771105"/>
            <a:ext cx="4544861" cy="2077564"/>
          </a:xfrm>
          <a:prstGeom prst="rect">
            <a:avLst/>
          </a:prstGeom>
        </p:spPr>
        <p:txBody>
          <a:bodyPr>
            <a:normAutofit/>
          </a:bodyPr>
          <a:lstStyle>
            <a:lvl1pPr marL="0" indent="0">
              <a:buNone/>
              <a:defRPr sz="3200" b="1">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spTree>
    <p:extLst>
      <p:ext uri="{BB962C8B-B14F-4D97-AF65-F5344CB8AC3E}">
        <p14:creationId xmlns:p14="http://schemas.microsoft.com/office/powerpoint/2010/main" val="411851339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自訂版面配置">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C55BD690-C45A-429C-A94C-65EBF5E879C3}"/>
              </a:ext>
            </a:extLst>
          </p:cNvPr>
          <p:cNvSpPr txBox="1"/>
          <p:nvPr userDrawn="1"/>
        </p:nvSpPr>
        <p:spPr>
          <a:xfrm>
            <a:off x="634135" y="339791"/>
            <a:ext cx="6162450" cy="7017306"/>
          </a:xfrm>
          <a:prstGeom prst="rect">
            <a:avLst/>
          </a:prstGeom>
          <a:noFill/>
        </p:spPr>
        <p:txBody>
          <a:bodyPr wrap="square" rtlCol="0">
            <a:spAutoFit/>
          </a:bodyPr>
          <a:lstStyle/>
          <a:p>
            <a:r>
              <a:rPr lang="en-US" altLang="zh-TW" sz="45000" b="0" spc="-3000" baseline="0" dirty="0">
                <a:solidFill>
                  <a:schemeClr val="tx1">
                    <a:alpha val="60000"/>
                  </a:schemeClr>
                </a:solidFill>
                <a:latin typeface="Arial Narrow" panose="020B0606020202030204" pitchFamily="34" charset="0"/>
                <a:cs typeface="Arial" panose="020B0604020202020204" pitchFamily="34" charset="0"/>
              </a:rPr>
              <a:t>IV.</a:t>
            </a:r>
            <a:endParaRPr lang="zh-TW" altLang="en-US" sz="45000" b="0" spc="-3000" baseline="0" dirty="0">
              <a:solidFill>
                <a:schemeClr val="tx1">
                  <a:alpha val="60000"/>
                </a:schemeClr>
              </a:solidFill>
              <a:latin typeface="Arial Narrow" panose="020B0606020202030204" pitchFamily="34" charset="0"/>
              <a:cs typeface="Arial" panose="020B0604020202020204" pitchFamily="34" charset="0"/>
            </a:endParaRPr>
          </a:p>
        </p:txBody>
      </p:sp>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7295445" y="3985146"/>
            <a:ext cx="4544861" cy="2059082"/>
          </a:xfrm>
          <a:prstGeom prst="rect">
            <a:avLst/>
          </a:prstGeom>
        </p:spPr>
        <p:txBody>
          <a:bodyPr anchor="b">
            <a:normAutofit/>
          </a:bodyPr>
          <a:lstStyle>
            <a:lvl1pPr marL="0" indent="0">
              <a:buNone/>
              <a:defRPr sz="1400" b="0">
                <a:solidFill>
                  <a:schemeClr val="tx1"/>
                </a:solidFill>
                <a:latin typeface="微軟正黑體 Light" panose="020B0304030504040204" pitchFamily="34" charset="-120"/>
                <a:ea typeface="微軟正黑體 Light" panose="020B03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7295446" y="1771105"/>
            <a:ext cx="4544861" cy="2077564"/>
          </a:xfrm>
          <a:prstGeom prst="rect">
            <a:avLst/>
          </a:prstGeom>
        </p:spPr>
        <p:txBody>
          <a:bodyPr>
            <a:normAutofit/>
          </a:bodyPr>
          <a:lstStyle>
            <a:lvl1pPr marL="0" indent="0">
              <a:buNone/>
              <a:defRPr sz="3200" b="1">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spTree>
    <p:extLst>
      <p:ext uri="{BB962C8B-B14F-4D97-AF65-F5344CB8AC3E}">
        <p14:creationId xmlns:p14="http://schemas.microsoft.com/office/powerpoint/2010/main" val="380936080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自訂版面配置">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C55BD690-C45A-429C-A94C-65EBF5E879C3}"/>
              </a:ext>
            </a:extLst>
          </p:cNvPr>
          <p:cNvSpPr txBox="1"/>
          <p:nvPr userDrawn="1"/>
        </p:nvSpPr>
        <p:spPr>
          <a:xfrm>
            <a:off x="634135" y="339791"/>
            <a:ext cx="6162450" cy="7017306"/>
          </a:xfrm>
          <a:prstGeom prst="rect">
            <a:avLst/>
          </a:prstGeom>
          <a:noFill/>
        </p:spPr>
        <p:txBody>
          <a:bodyPr wrap="square" rtlCol="0">
            <a:spAutoFit/>
          </a:bodyPr>
          <a:lstStyle/>
          <a:p>
            <a:r>
              <a:rPr lang="en-US" altLang="zh-TW" sz="45000" b="0" spc="-3000" baseline="0" dirty="0">
                <a:solidFill>
                  <a:schemeClr val="tx1">
                    <a:alpha val="60000"/>
                  </a:schemeClr>
                </a:solidFill>
                <a:latin typeface="Arial Narrow" panose="020B0606020202030204" pitchFamily="34" charset="0"/>
                <a:cs typeface="Arial" panose="020B0604020202020204" pitchFamily="34" charset="0"/>
              </a:rPr>
              <a:t>V.</a:t>
            </a:r>
            <a:endParaRPr lang="zh-TW" altLang="en-US" sz="45000" b="0" spc="-3000" baseline="0" dirty="0">
              <a:solidFill>
                <a:schemeClr val="tx1">
                  <a:alpha val="60000"/>
                </a:schemeClr>
              </a:solidFill>
              <a:latin typeface="Arial Narrow" panose="020B0606020202030204" pitchFamily="34" charset="0"/>
              <a:cs typeface="Arial" panose="020B0604020202020204" pitchFamily="34" charset="0"/>
            </a:endParaRPr>
          </a:p>
        </p:txBody>
      </p:sp>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7295445" y="3985146"/>
            <a:ext cx="4544861" cy="2059082"/>
          </a:xfrm>
          <a:prstGeom prst="rect">
            <a:avLst/>
          </a:prstGeom>
        </p:spPr>
        <p:txBody>
          <a:bodyPr anchor="b">
            <a:normAutofit/>
          </a:bodyPr>
          <a:lstStyle>
            <a:lvl1pPr marL="0" indent="0">
              <a:buNone/>
              <a:defRPr sz="1400" b="0">
                <a:solidFill>
                  <a:schemeClr val="tx1"/>
                </a:solidFill>
                <a:latin typeface="微軟正黑體 Light" panose="020B0304030504040204" pitchFamily="34" charset="-120"/>
                <a:ea typeface="微軟正黑體 Light" panose="020B03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7295446" y="1771105"/>
            <a:ext cx="4544861" cy="2077564"/>
          </a:xfrm>
          <a:prstGeom prst="rect">
            <a:avLst/>
          </a:prstGeom>
        </p:spPr>
        <p:txBody>
          <a:bodyPr>
            <a:normAutofit/>
          </a:bodyPr>
          <a:lstStyle>
            <a:lvl1pPr marL="0" indent="0">
              <a:buNone/>
              <a:defRPr sz="3200" b="1">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spTree>
    <p:extLst>
      <p:ext uri="{BB962C8B-B14F-4D97-AF65-F5344CB8AC3E}">
        <p14:creationId xmlns:p14="http://schemas.microsoft.com/office/powerpoint/2010/main" val="19413037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_自訂版面配置">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C55BD690-C45A-429C-A94C-65EBF5E879C3}"/>
              </a:ext>
            </a:extLst>
          </p:cNvPr>
          <p:cNvSpPr txBox="1"/>
          <p:nvPr userDrawn="1"/>
        </p:nvSpPr>
        <p:spPr>
          <a:xfrm>
            <a:off x="634135" y="339791"/>
            <a:ext cx="6162450" cy="7017306"/>
          </a:xfrm>
          <a:prstGeom prst="rect">
            <a:avLst/>
          </a:prstGeom>
          <a:noFill/>
        </p:spPr>
        <p:txBody>
          <a:bodyPr wrap="square" rtlCol="0">
            <a:spAutoFit/>
          </a:bodyPr>
          <a:lstStyle/>
          <a:p>
            <a:r>
              <a:rPr lang="en-US" altLang="zh-TW" sz="45000" b="0" spc="-3000" baseline="0" dirty="0">
                <a:solidFill>
                  <a:schemeClr val="tx1">
                    <a:alpha val="60000"/>
                  </a:schemeClr>
                </a:solidFill>
                <a:latin typeface="Arial Narrow" panose="020B0606020202030204" pitchFamily="34" charset="0"/>
                <a:cs typeface="Arial" panose="020B0604020202020204" pitchFamily="34" charset="0"/>
              </a:rPr>
              <a:t>VI.</a:t>
            </a:r>
            <a:endParaRPr lang="zh-TW" altLang="en-US" sz="45000" b="0" spc="-3000" baseline="0" dirty="0">
              <a:solidFill>
                <a:schemeClr val="tx1">
                  <a:alpha val="60000"/>
                </a:schemeClr>
              </a:solidFill>
              <a:latin typeface="Arial Narrow" panose="020B0606020202030204" pitchFamily="34" charset="0"/>
              <a:cs typeface="Arial" panose="020B0604020202020204" pitchFamily="34" charset="0"/>
            </a:endParaRPr>
          </a:p>
        </p:txBody>
      </p:sp>
      <p:sp>
        <p:nvSpPr>
          <p:cNvPr id="4" name="文字版面配置區 9">
            <a:extLst>
              <a:ext uri="{FF2B5EF4-FFF2-40B4-BE49-F238E27FC236}">
                <a16:creationId xmlns:a16="http://schemas.microsoft.com/office/drawing/2014/main" id="{04604F8D-1141-4F77-AE78-FB75ED4BC8DB}"/>
              </a:ext>
            </a:extLst>
          </p:cNvPr>
          <p:cNvSpPr>
            <a:spLocks noGrp="1"/>
          </p:cNvSpPr>
          <p:nvPr>
            <p:ph type="body" sz="quarter" idx="11" hasCustomPrompt="1"/>
          </p:nvPr>
        </p:nvSpPr>
        <p:spPr>
          <a:xfrm>
            <a:off x="7295445" y="3985146"/>
            <a:ext cx="4544861" cy="2059082"/>
          </a:xfrm>
          <a:prstGeom prst="rect">
            <a:avLst/>
          </a:prstGeom>
        </p:spPr>
        <p:txBody>
          <a:bodyPr anchor="b">
            <a:normAutofit/>
          </a:bodyPr>
          <a:lstStyle>
            <a:lvl1pPr marL="0" indent="0">
              <a:buNone/>
              <a:defRPr sz="1400" b="0">
                <a:solidFill>
                  <a:schemeClr val="tx1"/>
                </a:solidFill>
                <a:latin typeface="微軟正黑體 Light" panose="020B0304030504040204" pitchFamily="34" charset="-120"/>
                <a:ea typeface="微軟正黑體 Light" panose="020B0304030504040204" pitchFamily="34" charset="-120"/>
                <a:cs typeface="Arial" panose="020B0604020202020204" pitchFamily="34" charset="0"/>
              </a:defRPr>
            </a:lvl1pPr>
          </a:lstStyle>
          <a:p>
            <a:pPr lvl="0"/>
            <a:r>
              <a:rPr lang="en-US" altLang="zh-TW" dirty="0"/>
              <a:t>Subtitle</a:t>
            </a:r>
            <a:r>
              <a:rPr lang="zh-TW" altLang="en-US" dirty="0"/>
              <a:t>副標</a:t>
            </a:r>
          </a:p>
        </p:txBody>
      </p:sp>
      <p:sp>
        <p:nvSpPr>
          <p:cNvPr id="5" name="文字版面配置區 9">
            <a:extLst>
              <a:ext uri="{FF2B5EF4-FFF2-40B4-BE49-F238E27FC236}">
                <a16:creationId xmlns:a16="http://schemas.microsoft.com/office/drawing/2014/main" id="{ACF2E4F8-478F-4E5F-B63B-87DB6C8F2D7D}"/>
              </a:ext>
            </a:extLst>
          </p:cNvPr>
          <p:cNvSpPr>
            <a:spLocks noGrp="1"/>
          </p:cNvSpPr>
          <p:nvPr>
            <p:ph type="body" sz="quarter" idx="10" hasCustomPrompt="1"/>
          </p:nvPr>
        </p:nvSpPr>
        <p:spPr>
          <a:xfrm>
            <a:off x="7295446" y="1771105"/>
            <a:ext cx="4544861" cy="2077564"/>
          </a:xfrm>
          <a:prstGeom prst="rect">
            <a:avLst/>
          </a:prstGeom>
        </p:spPr>
        <p:txBody>
          <a:bodyPr>
            <a:normAutofit/>
          </a:bodyPr>
          <a:lstStyle>
            <a:lvl1pPr marL="0" indent="0">
              <a:buNone/>
              <a:defRPr sz="3200" b="1">
                <a:solidFill>
                  <a:schemeClr val="tx1"/>
                </a:solidFill>
                <a:latin typeface="Arial" panose="020B0604020202020204" pitchFamily="34" charset="0"/>
                <a:ea typeface="微軟正黑體" panose="020B0604030504040204" pitchFamily="34" charset="-120"/>
                <a:cs typeface="Arial" panose="020B0604020202020204" pitchFamily="34" charset="0"/>
              </a:defRPr>
            </a:lvl1pPr>
          </a:lstStyle>
          <a:p>
            <a:pPr lvl="0"/>
            <a:r>
              <a:rPr lang="en-US" altLang="zh-TW" dirty="0"/>
              <a:t>Title</a:t>
            </a:r>
            <a:r>
              <a:rPr lang="zh-TW" altLang="en-US" dirty="0"/>
              <a:t>標題</a:t>
            </a:r>
          </a:p>
        </p:txBody>
      </p:sp>
    </p:spTree>
    <p:extLst>
      <p:ext uri="{BB962C8B-B14F-4D97-AF65-F5344CB8AC3E}">
        <p14:creationId xmlns:p14="http://schemas.microsoft.com/office/powerpoint/2010/main" val="44564229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0C82AF37-DEB2-4238-87FC-C8F6BE7A57D9}"/>
              </a:ext>
            </a:extLst>
          </p:cNvPr>
          <p:cNvSpPr/>
          <p:nvPr userDrawn="1"/>
        </p:nvSpPr>
        <p:spPr>
          <a:xfrm>
            <a:off x="0" y="0"/>
            <a:ext cx="12192000" cy="6858000"/>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4000" b="1" dirty="0"/>
          </a:p>
        </p:txBody>
      </p:sp>
      <p:sp>
        <p:nvSpPr>
          <p:cNvPr id="5" name="文字方塊 4">
            <a:extLst>
              <a:ext uri="{FF2B5EF4-FFF2-40B4-BE49-F238E27FC236}">
                <a16:creationId xmlns:a16="http://schemas.microsoft.com/office/drawing/2014/main" id="{C737C212-2507-40A8-9F3D-DB9EA6BDBE82}"/>
              </a:ext>
            </a:extLst>
          </p:cNvPr>
          <p:cNvSpPr txBox="1"/>
          <p:nvPr userDrawn="1"/>
        </p:nvSpPr>
        <p:spPr>
          <a:xfrm>
            <a:off x="3901440" y="3013501"/>
            <a:ext cx="4389120" cy="830997"/>
          </a:xfrm>
          <a:prstGeom prst="rect">
            <a:avLst/>
          </a:prstGeom>
          <a:noFill/>
        </p:spPr>
        <p:txBody>
          <a:bodyPr wrap="square">
            <a:spAutoFit/>
          </a:bodyPr>
          <a:lstStyle/>
          <a:p>
            <a:pPr algn="ctr"/>
            <a:r>
              <a:rPr lang="en-US" altLang="zh-TW" sz="4800" b="1" i="0">
                <a:solidFill>
                  <a:srgbClr val="DADAE4"/>
                </a:solidFill>
                <a:latin typeface="+mj-lt"/>
              </a:rPr>
              <a:t>Thank you</a:t>
            </a:r>
            <a:endParaRPr lang="zh-TW" altLang="en-US" sz="4800" b="1" dirty="0">
              <a:solidFill>
                <a:srgbClr val="DADAE4"/>
              </a:solidFill>
            </a:endParaRPr>
          </a:p>
        </p:txBody>
      </p:sp>
    </p:spTree>
    <p:extLst>
      <p:ext uri="{BB962C8B-B14F-4D97-AF65-F5344CB8AC3E}">
        <p14:creationId xmlns:p14="http://schemas.microsoft.com/office/powerpoint/2010/main" val="3362532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標題及內容">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30ACD372-CD5F-49F7-A63E-5D9FB9D5EF9A}"/>
              </a:ext>
            </a:extLst>
          </p:cNvPr>
          <p:cNvSpPr>
            <a:spLocks noGrp="1"/>
          </p:cNvSpPr>
          <p:nvPr>
            <p:ph idx="1"/>
          </p:nvPr>
        </p:nvSpPr>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endParaRPr lang="zh-TW" altLang="en-US" dirty="0"/>
          </a:p>
        </p:txBody>
      </p:sp>
      <p:sp>
        <p:nvSpPr>
          <p:cNvPr id="4" name="日期版面配置區 3">
            <a:extLst>
              <a:ext uri="{FF2B5EF4-FFF2-40B4-BE49-F238E27FC236}">
                <a16:creationId xmlns:a16="http://schemas.microsoft.com/office/drawing/2014/main" id="{CEAD2ECA-DCED-4149-96BC-191E96E564D9}"/>
              </a:ext>
            </a:extLst>
          </p:cNvPr>
          <p:cNvSpPr>
            <a:spLocks noGrp="1"/>
          </p:cNvSpPr>
          <p:nvPr>
            <p:ph type="dt" sz="half" idx="10"/>
          </p:nvPr>
        </p:nvSpPr>
        <p:spPr/>
        <p:txBody>
          <a:bodyPr/>
          <a:lstStyle/>
          <a:p>
            <a:fld id="{3160F450-AD87-49D3-8AB3-C90ADA2E7283}" type="datetime1">
              <a:rPr lang="zh-TW" altLang="en-US" smtClean="0"/>
              <a:t>2024/8/1</a:t>
            </a:fld>
            <a:endParaRPr lang="zh-TW" altLang="en-US"/>
          </a:p>
        </p:txBody>
      </p:sp>
      <p:sp>
        <p:nvSpPr>
          <p:cNvPr id="5" name="頁尾版面配置區 4">
            <a:extLst>
              <a:ext uri="{FF2B5EF4-FFF2-40B4-BE49-F238E27FC236}">
                <a16:creationId xmlns:a16="http://schemas.microsoft.com/office/drawing/2014/main" id="{529BCFEE-3516-4C50-BFC4-D6E4F7945F3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B7FC9BB-1FD9-4413-A6B7-C46489E359EF}"/>
              </a:ext>
            </a:extLst>
          </p:cNvPr>
          <p:cNvSpPr>
            <a:spLocks noGrp="1"/>
          </p:cNvSpPr>
          <p:nvPr>
            <p:ph type="sldNum" sz="quarter" idx="12"/>
          </p:nvPr>
        </p:nvSpPr>
        <p:spPr/>
        <p:txBody>
          <a:bodyPr/>
          <a:lstStyle/>
          <a:p>
            <a:fld id="{4B816D84-097D-464E-91C0-19874271D785}" type="slidenum">
              <a:rPr lang="zh-TW" altLang="en-US" smtClean="0"/>
              <a:t>‹#›</a:t>
            </a:fld>
            <a:endParaRPr lang="zh-TW" altLang="en-US"/>
          </a:p>
        </p:txBody>
      </p:sp>
      <p:sp>
        <p:nvSpPr>
          <p:cNvPr id="9" name="矩形 8">
            <a:extLst>
              <a:ext uri="{FF2B5EF4-FFF2-40B4-BE49-F238E27FC236}">
                <a16:creationId xmlns:a16="http://schemas.microsoft.com/office/drawing/2014/main" id="{D3C6EE05-E265-4D04-9D7E-D5573356F994}"/>
              </a:ext>
            </a:extLst>
          </p:cNvPr>
          <p:cNvSpPr/>
          <p:nvPr userDrawn="1"/>
        </p:nvSpPr>
        <p:spPr>
          <a:xfrm>
            <a:off x="5695950" y="896938"/>
            <a:ext cx="800100" cy="123825"/>
          </a:xfrm>
          <a:prstGeom prst="rect">
            <a:avLst/>
          </a:prstGeom>
          <a:solidFill>
            <a:schemeClr val="bg2">
              <a:lumMod val="5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TW" altLang="en-US"/>
          </a:p>
        </p:txBody>
      </p:sp>
      <p:sp>
        <p:nvSpPr>
          <p:cNvPr id="20" name="文字版面配置區 19">
            <a:extLst>
              <a:ext uri="{FF2B5EF4-FFF2-40B4-BE49-F238E27FC236}">
                <a16:creationId xmlns:a16="http://schemas.microsoft.com/office/drawing/2014/main" id="{47CCF04D-0AD5-49EB-AD1B-D50A7833C12B}"/>
              </a:ext>
            </a:extLst>
          </p:cNvPr>
          <p:cNvSpPr>
            <a:spLocks noGrp="1"/>
          </p:cNvSpPr>
          <p:nvPr>
            <p:ph type="body" sz="quarter" idx="13" hasCustomPrompt="1"/>
          </p:nvPr>
        </p:nvSpPr>
        <p:spPr>
          <a:xfrm>
            <a:off x="4075906" y="386557"/>
            <a:ext cx="4040188" cy="420688"/>
          </a:xfrm>
        </p:spPr>
        <p:txBody>
          <a:bodyPr>
            <a:noAutofit/>
          </a:bodyPr>
          <a:lstStyle>
            <a:lvl1pPr marL="0" indent="0" algn="ctr">
              <a:buNone/>
              <a:defRPr sz="32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TW" dirty="0"/>
              <a:t>Click to add title</a:t>
            </a:r>
            <a:endParaRPr lang="zh-TW" altLang="en-US" dirty="0"/>
          </a:p>
        </p:txBody>
      </p:sp>
      <p:sp>
        <p:nvSpPr>
          <p:cNvPr id="8" name="文字版面配置區 19">
            <a:extLst>
              <a:ext uri="{FF2B5EF4-FFF2-40B4-BE49-F238E27FC236}">
                <a16:creationId xmlns:a16="http://schemas.microsoft.com/office/drawing/2014/main" id="{71A6DADD-3F32-4CC5-A17B-C5BE71D307DC}"/>
              </a:ext>
            </a:extLst>
          </p:cNvPr>
          <p:cNvSpPr>
            <a:spLocks noGrp="1"/>
          </p:cNvSpPr>
          <p:nvPr>
            <p:ph type="body" sz="quarter" idx="14" hasCustomPrompt="1"/>
          </p:nvPr>
        </p:nvSpPr>
        <p:spPr>
          <a:xfrm>
            <a:off x="5218906" y="1058070"/>
            <a:ext cx="1754188" cy="237330"/>
          </a:xfrm>
        </p:spPr>
        <p:txBody>
          <a:bodyPr>
            <a:noAutofit/>
          </a:bodyPr>
          <a:lstStyle>
            <a:lvl1pPr marL="0" indent="0" algn="ctr">
              <a:buNone/>
              <a:defRPr sz="1400" b="0">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TW" dirty="0"/>
              <a:t>Click to add title</a:t>
            </a:r>
            <a:endParaRPr lang="zh-TW" altLang="en-US" dirty="0"/>
          </a:p>
        </p:txBody>
      </p:sp>
    </p:spTree>
    <p:extLst>
      <p:ext uri="{BB962C8B-B14F-4D97-AF65-F5344CB8AC3E}">
        <p14:creationId xmlns:p14="http://schemas.microsoft.com/office/powerpoint/2010/main" val="3232591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1AF1CAF-C44F-443B-9711-603BE26060DF}"/>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C9055E28-0F20-4769-973E-35D766D05E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04F0C4AA-FE8F-44C6-AF34-EC010549AD76}"/>
              </a:ext>
            </a:extLst>
          </p:cNvPr>
          <p:cNvSpPr>
            <a:spLocks noGrp="1"/>
          </p:cNvSpPr>
          <p:nvPr>
            <p:ph type="dt" sz="half" idx="10"/>
          </p:nvPr>
        </p:nvSpPr>
        <p:spPr/>
        <p:txBody>
          <a:bodyPr/>
          <a:lstStyle/>
          <a:p>
            <a:fld id="{0DC8EFC1-C52E-4BFB-A345-749E2FB9F687}" type="datetime1">
              <a:rPr lang="zh-TW" altLang="en-US" smtClean="0"/>
              <a:t>2024/8/1</a:t>
            </a:fld>
            <a:endParaRPr lang="zh-TW" altLang="en-US"/>
          </a:p>
        </p:txBody>
      </p:sp>
      <p:sp>
        <p:nvSpPr>
          <p:cNvPr id="5" name="頁尾版面配置區 4">
            <a:extLst>
              <a:ext uri="{FF2B5EF4-FFF2-40B4-BE49-F238E27FC236}">
                <a16:creationId xmlns:a16="http://schemas.microsoft.com/office/drawing/2014/main" id="{E168D44E-3604-4EE5-9AB5-4DFBFD513C5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3C621A6-E9AE-49B7-BCAA-CC922755CB5A}"/>
              </a:ext>
            </a:extLst>
          </p:cNvPr>
          <p:cNvSpPr>
            <a:spLocks noGrp="1"/>
          </p:cNvSpPr>
          <p:nvPr>
            <p:ph type="sldNum" sz="quarter" idx="12"/>
          </p:nvPr>
        </p:nvSpPr>
        <p:spPr/>
        <p:txBody>
          <a:bodyPr/>
          <a:lstStyle/>
          <a:p>
            <a:fld id="{4B816D84-097D-464E-91C0-19874271D785}" type="slidenum">
              <a:rPr lang="zh-TW" altLang="en-US" smtClean="0"/>
              <a:t>‹#›</a:t>
            </a:fld>
            <a:endParaRPr lang="zh-TW" altLang="en-US"/>
          </a:p>
        </p:txBody>
      </p:sp>
    </p:spTree>
    <p:extLst>
      <p:ext uri="{BB962C8B-B14F-4D97-AF65-F5344CB8AC3E}">
        <p14:creationId xmlns:p14="http://schemas.microsoft.com/office/powerpoint/2010/main" val="15664845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53459B9-7A26-467C-86BE-9F6EEC98C804}"/>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20C778A7-0B81-4A4C-B967-FD963C0CB790}"/>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7170C2AA-AE82-4E3E-8B3A-E3D9735EA3A8}"/>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35D012A2-A0B2-4118-9C4C-4EFB84010B0E}"/>
              </a:ext>
            </a:extLst>
          </p:cNvPr>
          <p:cNvSpPr>
            <a:spLocks noGrp="1"/>
          </p:cNvSpPr>
          <p:nvPr>
            <p:ph type="dt" sz="half" idx="10"/>
          </p:nvPr>
        </p:nvSpPr>
        <p:spPr/>
        <p:txBody>
          <a:bodyPr/>
          <a:lstStyle/>
          <a:p>
            <a:fld id="{71C8FA26-7C5E-4382-814D-CBC3E86F26F6}" type="datetime1">
              <a:rPr lang="zh-TW" altLang="en-US" smtClean="0"/>
              <a:t>2024/8/1</a:t>
            </a:fld>
            <a:endParaRPr lang="zh-TW" altLang="en-US"/>
          </a:p>
        </p:txBody>
      </p:sp>
      <p:sp>
        <p:nvSpPr>
          <p:cNvPr id="6" name="頁尾版面配置區 5">
            <a:extLst>
              <a:ext uri="{FF2B5EF4-FFF2-40B4-BE49-F238E27FC236}">
                <a16:creationId xmlns:a16="http://schemas.microsoft.com/office/drawing/2014/main" id="{CC0998CA-4903-4D05-8580-5D26845196E5}"/>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C585D4BB-CD33-42B8-9135-1D1319362F66}"/>
              </a:ext>
            </a:extLst>
          </p:cNvPr>
          <p:cNvSpPr>
            <a:spLocks noGrp="1"/>
          </p:cNvSpPr>
          <p:nvPr>
            <p:ph type="sldNum" sz="quarter" idx="12"/>
          </p:nvPr>
        </p:nvSpPr>
        <p:spPr/>
        <p:txBody>
          <a:bodyPr/>
          <a:lstStyle/>
          <a:p>
            <a:fld id="{4B816D84-097D-464E-91C0-19874271D785}" type="slidenum">
              <a:rPr lang="zh-TW" altLang="en-US" smtClean="0"/>
              <a:t>‹#›</a:t>
            </a:fld>
            <a:endParaRPr lang="zh-TW" altLang="en-US"/>
          </a:p>
        </p:txBody>
      </p:sp>
    </p:spTree>
    <p:extLst>
      <p:ext uri="{BB962C8B-B14F-4D97-AF65-F5344CB8AC3E}">
        <p14:creationId xmlns:p14="http://schemas.microsoft.com/office/powerpoint/2010/main" val="3887673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3595D46-54C8-4117-9366-1A69AE8E88FB}"/>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49C3891-1AD1-4BE7-BB03-FD04028E43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88E0B606-11AE-4B9A-AAC0-12F10CD6E3B8}"/>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F2467B4A-5F66-4750-8E52-81F5685641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485BC731-9A11-4DDA-87C1-799C42C392DA}"/>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19FF9154-1DDA-4296-B88C-424F21B1915B}"/>
              </a:ext>
            </a:extLst>
          </p:cNvPr>
          <p:cNvSpPr>
            <a:spLocks noGrp="1"/>
          </p:cNvSpPr>
          <p:nvPr>
            <p:ph type="dt" sz="half" idx="10"/>
          </p:nvPr>
        </p:nvSpPr>
        <p:spPr/>
        <p:txBody>
          <a:bodyPr/>
          <a:lstStyle/>
          <a:p>
            <a:fld id="{E5375387-4737-422A-862F-7B02BE2D3AA6}" type="datetime1">
              <a:rPr lang="zh-TW" altLang="en-US" smtClean="0"/>
              <a:t>2024/8/1</a:t>
            </a:fld>
            <a:endParaRPr lang="zh-TW" altLang="en-US"/>
          </a:p>
        </p:txBody>
      </p:sp>
      <p:sp>
        <p:nvSpPr>
          <p:cNvPr id="8" name="頁尾版面配置區 7">
            <a:extLst>
              <a:ext uri="{FF2B5EF4-FFF2-40B4-BE49-F238E27FC236}">
                <a16:creationId xmlns:a16="http://schemas.microsoft.com/office/drawing/2014/main" id="{42779007-9935-49F2-80C6-F63ABC24CEC2}"/>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B78565D7-2491-4475-B50B-7FF94D5A9348}"/>
              </a:ext>
            </a:extLst>
          </p:cNvPr>
          <p:cNvSpPr>
            <a:spLocks noGrp="1"/>
          </p:cNvSpPr>
          <p:nvPr>
            <p:ph type="sldNum" sz="quarter" idx="12"/>
          </p:nvPr>
        </p:nvSpPr>
        <p:spPr/>
        <p:txBody>
          <a:bodyPr/>
          <a:lstStyle/>
          <a:p>
            <a:fld id="{4B816D84-097D-464E-91C0-19874271D785}" type="slidenum">
              <a:rPr lang="zh-TW" altLang="en-US" smtClean="0"/>
              <a:t>‹#›</a:t>
            </a:fld>
            <a:endParaRPr lang="zh-TW" altLang="en-US"/>
          </a:p>
        </p:txBody>
      </p:sp>
    </p:spTree>
    <p:extLst>
      <p:ext uri="{BB962C8B-B14F-4D97-AF65-F5344CB8AC3E}">
        <p14:creationId xmlns:p14="http://schemas.microsoft.com/office/powerpoint/2010/main" val="3093473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A6B41EB-8DA8-498F-8473-8F673E736256}"/>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564DB8AE-D8FE-433E-9153-04403541C6AB}"/>
              </a:ext>
            </a:extLst>
          </p:cNvPr>
          <p:cNvSpPr>
            <a:spLocks noGrp="1"/>
          </p:cNvSpPr>
          <p:nvPr>
            <p:ph type="dt" sz="half" idx="10"/>
          </p:nvPr>
        </p:nvSpPr>
        <p:spPr/>
        <p:txBody>
          <a:bodyPr/>
          <a:lstStyle/>
          <a:p>
            <a:fld id="{72EE63D6-A3B5-484F-A53E-9956D4F56DE2}" type="datetime1">
              <a:rPr lang="zh-TW" altLang="en-US" smtClean="0"/>
              <a:t>2024/8/1</a:t>
            </a:fld>
            <a:endParaRPr lang="zh-TW" altLang="en-US"/>
          </a:p>
        </p:txBody>
      </p:sp>
      <p:sp>
        <p:nvSpPr>
          <p:cNvPr id="4" name="頁尾版面配置區 3">
            <a:extLst>
              <a:ext uri="{FF2B5EF4-FFF2-40B4-BE49-F238E27FC236}">
                <a16:creationId xmlns:a16="http://schemas.microsoft.com/office/drawing/2014/main" id="{8D939575-5F99-479D-907A-0A1DDF1951BD}"/>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D4D4CF19-DE79-49D6-A7FC-5FDAA67E364B}"/>
              </a:ext>
            </a:extLst>
          </p:cNvPr>
          <p:cNvSpPr>
            <a:spLocks noGrp="1"/>
          </p:cNvSpPr>
          <p:nvPr>
            <p:ph type="sldNum" sz="quarter" idx="12"/>
          </p:nvPr>
        </p:nvSpPr>
        <p:spPr/>
        <p:txBody>
          <a:bodyPr/>
          <a:lstStyle/>
          <a:p>
            <a:fld id="{4B816D84-097D-464E-91C0-19874271D785}" type="slidenum">
              <a:rPr lang="zh-TW" altLang="en-US" smtClean="0"/>
              <a:t>‹#›</a:t>
            </a:fld>
            <a:endParaRPr lang="zh-TW" altLang="en-US"/>
          </a:p>
        </p:txBody>
      </p:sp>
    </p:spTree>
    <p:extLst>
      <p:ext uri="{BB962C8B-B14F-4D97-AF65-F5344CB8AC3E}">
        <p14:creationId xmlns:p14="http://schemas.microsoft.com/office/powerpoint/2010/main" val="2394317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630A9397-461B-4266-919D-11AE8EA1CD46}"/>
              </a:ext>
            </a:extLst>
          </p:cNvPr>
          <p:cNvSpPr>
            <a:spLocks noGrp="1"/>
          </p:cNvSpPr>
          <p:nvPr>
            <p:ph type="dt" sz="half" idx="10"/>
          </p:nvPr>
        </p:nvSpPr>
        <p:spPr/>
        <p:txBody>
          <a:bodyPr/>
          <a:lstStyle/>
          <a:p>
            <a:fld id="{4B553D3F-F506-4703-AF17-CB3270EF1743}" type="datetime1">
              <a:rPr lang="zh-TW" altLang="en-US" smtClean="0"/>
              <a:t>2024/8/1</a:t>
            </a:fld>
            <a:endParaRPr lang="zh-TW" altLang="en-US"/>
          </a:p>
        </p:txBody>
      </p:sp>
      <p:sp>
        <p:nvSpPr>
          <p:cNvPr id="3" name="頁尾版面配置區 2">
            <a:extLst>
              <a:ext uri="{FF2B5EF4-FFF2-40B4-BE49-F238E27FC236}">
                <a16:creationId xmlns:a16="http://schemas.microsoft.com/office/drawing/2014/main" id="{C757001D-BB38-4B68-923C-7A54FEDA892C}"/>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01D1FDC5-4C0D-48F1-BC3F-1CA8E585B45B}"/>
              </a:ext>
            </a:extLst>
          </p:cNvPr>
          <p:cNvSpPr>
            <a:spLocks noGrp="1"/>
          </p:cNvSpPr>
          <p:nvPr>
            <p:ph type="sldNum" sz="quarter" idx="12"/>
          </p:nvPr>
        </p:nvSpPr>
        <p:spPr/>
        <p:txBody>
          <a:bodyPr/>
          <a:lstStyle/>
          <a:p>
            <a:fld id="{4B816D84-097D-464E-91C0-19874271D785}" type="slidenum">
              <a:rPr lang="zh-TW" altLang="en-US" smtClean="0"/>
              <a:t>‹#›</a:t>
            </a:fld>
            <a:endParaRPr lang="zh-TW" altLang="en-US"/>
          </a:p>
        </p:txBody>
      </p:sp>
    </p:spTree>
    <p:extLst>
      <p:ext uri="{BB962C8B-B14F-4D97-AF65-F5344CB8AC3E}">
        <p14:creationId xmlns:p14="http://schemas.microsoft.com/office/powerpoint/2010/main" val="952425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3" Type="http://schemas.openxmlformats.org/officeDocument/2006/relationships/slideLayout" Target="../slideLayouts/slideLayout32.xml"/><Relationship Id="rId7" Type="http://schemas.openxmlformats.org/officeDocument/2006/relationships/slideLayout" Target="../slideLayouts/slideLayout36.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5" Type="http://schemas.openxmlformats.org/officeDocument/2006/relationships/slideLayout" Target="../slideLayouts/slideLayout34.xml"/><Relationship Id="rId10" Type="http://schemas.openxmlformats.org/officeDocument/2006/relationships/theme" Target="../theme/theme3.xml"/><Relationship Id="rId4" Type="http://schemas.openxmlformats.org/officeDocument/2006/relationships/slideLayout" Target="../slideLayouts/slideLayout33.xml"/><Relationship Id="rId9"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3BB4F7DF-CE04-430D-9A63-707C74DD40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7040D77F-0485-4BD7-9BCC-0CA763CD8B9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2853820A-2342-4FCD-A28D-88338BD984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0C5C35-D174-4567-BBAA-0CB3F0F185B6}" type="datetime1">
              <a:rPr lang="zh-TW" altLang="en-US" smtClean="0"/>
              <a:t>2024/8/1</a:t>
            </a:fld>
            <a:endParaRPr lang="zh-TW" altLang="en-US"/>
          </a:p>
        </p:txBody>
      </p:sp>
      <p:sp>
        <p:nvSpPr>
          <p:cNvPr id="5" name="頁尾版面配置區 4">
            <a:extLst>
              <a:ext uri="{FF2B5EF4-FFF2-40B4-BE49-F238E27FC236}">
                <a16:creationId xmlns:a16="http://schemas.microsoft.com/office/drawing/2014/main" id="{360743FC-9F16-4584-B1F4-415024D609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2A89F58A-2F8C-4D32-AB3F-B59A64E26A19}"/>
              </a:ext>
            </a:extLst>
          </p:cNvPr>
          <p:cNvSpPr>
            <a:spLocks noGrp="1"/>
          </p:cNvSpPr>
          <p:nvPr>
            <p:ph type="sldNum" sz="quarter" idx="4"/>
          </p:nvPr>
        </p:nvSpPr>
        <p:spPr>
          <a:xfrm>
            <a:off x="9448800" y="6461125"/>
            <a:ext cx="2743200" cy="365125"/>
          </a:xfrm>
          <a:prstGeom prst="rect">
            <a:avLst/>
          </a:prstGeom>
        </p:spPr>
        <p:txBody>
          <a:bodyPr vert="horz" lIns="91440" tIns="45720" rIns="91440" bIns="45720" rtlCol="0" anchor="ctr"/>
          <a:lstStyle>
            <a:lvl1pPr algn="r">
              <a:defRPr sz="2000" b="1">
                <a:solidFill>
                  <a:schemeClr val="tx1"/>
                </a:solidFill>
                <a:latin typeface="+mn-lt"/>
              </a:defRPr>
            </a:lvl1pPr>
          </a:lstStyle>
          <a:p>
            <a:endParaRPr lang="zh-TW" altLang="en-US" dirty="0"/>
          </a:p>
        </p:txBody>
      </p:sp>
    </p:spTree>
    <p:extLst>
      <p:ext uri="{BB962C8B-B14F-4D97-AF65-F5344CB8AC3E}">
        <p14:creationId xmlns:p14="http://schemas.microsoft.com/office/powerpoint/2010/main" val="1782964526"/>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61"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2"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2B19D925-C363-484F-8629-3506B1413A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2B6A08C9-3F69-4213-A821-2094ACD858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B3A2843E-0873-4D02-AB4F-8FADBD14C2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73290A-C872-493A-A208-9CEF42B7493B}" type="datetimeFigureOut">
              <a:rPr lang="zh-TW" altLang="en-US" smtClean="0"/>
              <a:t>2024/8/1</a:t>
            </a:fld>
            <a:endParaRPr lang="zh-TW" altLang="en-US"/>
          </a:p>
        </p:txBody>
      </p:sp>
      <p:sp>
        <p:nvSpPr>
          <p:cNvPr id="5" name="頁尾版面配置區 4">
            <a:extLst>
              <a:ext uri="{FF2B5EF4-FFF2-40B4-BE49-F238E27FC236}">
                <a16:creationId xmlns:a16="http://schemas.microsoft.com/office/drawing/2014/main" id="{969143C5-5388-4EF1-A9AC-EB5FAC5FF9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31563283-3813-4400-ADB9-A70FD6DD8D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046B34-FB76-4DAD-8CC4-3740747700DE}" type="slidenum">
              <a:rPr lang="zh-TW" altLang="en-US" smtClean="0"/>
              <a:t>‹#›</a:t>
            </a:fld>
            <a:endParaRPr lang="zh-TW" altLang="en-US"/>
          </a:p>
        </p:txBody>
      </p:sp>
    </p:spTree>
    <p:extLst>
      <p:ext uri="{BB962C8B-B14F-4D97-AF65-F5344CB8AC3E}">
        <p14:creationId xmlns:p14="http://schemas.microsoft.com/office/powerpoint/2010/main" val="183778382"/>
      </p:ext>
    </p:extLst>
  </p:cSld>
  <p:clrMap bg1="lt1" tx1="dk1" bg2="lt2" tx2="dk2" accent1="accent1" accent2="accent2" accent3="accent3" accent4="accent4" accent5="accent5" accent6="accent6" hlink="hlink" folHlink="folHlink"/>
  <p:sldLayoutIdLst>
    <p:sldLayoutId id="2147483663" r:id="rId1"/>
    <p:sldLayoutId id="2147483676" r:id="rId2"/>
    <p:sldLayoutId id="2147483677" r:id="rId3"/>
    <p:sldLayoutId id="2147483678"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7294539"/>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8.emf"/></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a:extLst>
              <a:ext uri="{FF2B5EF4-FFF2-40B4-BE49-F238E27FC236}">
                <a16:creationId xmlns:a16="http://schemas.microsoft.com/office/drawing/2014/main" id="{B3A3FF83-6B81-4BCE-B71E-422D61655E2C}"/>
              </a:ext>
            </a:extLst>
          </p:cNvPr>
          <p:cNvSpPr>
            <a:spLocks noGrp="1"/>
          </p:cNvSpPr>
          <p:nvPr>
            <p:ph type="body" sz="quarter" idx="10"/>
          </p:nvPr>
        </p:nvSpPr>
        <p:spPr>
          <a:xfrm>
            <a:off x="2021598" y="2815299"/>
            <a:ext cx="8148802" cy="804226"/>
          </a:xfrm>
        </p:spPr>
        <p:txBody>
          <a:bodyPr>
            <a:normAutofit/>
          </a:bodyPr>
          <a:lstStyle/>
          <a:p>
            <a:r>
              <a:rPr lang="en-US" altLang="zh-TW" sz="2400" b="1" i="0" dirty="0">
                <a:solidFill>
                  <a:srgbClr val="000000"/>
                </a:solidFill>
                <a:effectLst/>
              </a:rPr>
              <a:t>Multimodal Sensor Fusion and Co-Attention Strategies for Precision Gas Detection</a:t>
            </a:r>
            <a:endParaRPr lang="zh-TW" altLang="en-US" sz="4000" dirty="0"/>
          </a:p>
        </p:txBody>
      </p:sp>
      <p:sp>
        <p:nvSpPr>
          <p:cNvPr id="4" name="文字版面配置區 3">
            <a:extLst>
              <a:ext uri="{FF2B5EF4-FFF2-40B4-BE49-F238E27FC236}">
                <a16:creationId xmlns:a16="http://schemas.microsoft.com/office/drawing/2014/main" id="{8307CB9E-BFBD-4DCE-A604-CDFFDDEB0AF2}"/>
              </a:ext>
            </a:extLst>
          </p:cNvPr>
          <p:cNvSpPr>
            <a:spLocks noGrp="1"/>
          </p:cNvSpPr>
          <p:nvPr>
            <p:ph type="body" sz="quarter" idx="12"/>
          </p:nvPr>
        </p:nvSpPr>
        <p:spPr/>
        <p:txBody>
          <a:bodyPr/>
          <a:lstStyle/>
          <a:p>
            <a:r>
              <a:rPr lang="en-US" altLang="zh-TW" b="0" i="0" dirty="0">
                <a:solidFill>
                  <a:srgbClr val="1F1F1F"/>
                </a:solidFill>
                <a:effectLst/>
                <a:latin typeface="Google Sans"/>
              </a:rPr>
              <a:t>MMIE 2024</a:t>
            </a:r>
            <a:endParaRPr lang="zh-TW" altLang="en-US" dirty="0"/>
          </a:p>
        </p:txBody>
      </p:sp>
      <p:sp>
        <p:nvSpPr>
          <p:cNvPr id="5" name="文字版面配置區 4">
            <a:extLst>
              <a:ext uri="{FF2B5EF4-FFF2-40B4-BE49-F238E27FC236}">
                <a16:creationId xmlns:a16="http://schemas.microsoft.com/office/drawing/2014/main" id="{18B359DB-3868-4D91-96ED-7963331C0E94}"/>
              </a:ext>
            </a:extLst>
          </p:cNvPr>
          <p:cNvSpPr>
            <a:spLocks noGrp="1"/>
          </p:cNvSpPr>
          <p:nvPr>
            <p:ph type="body" sz="quarter" idx="11"/>
          </p:nvPr>
        </p:nvSpPr>
        <p:spPr/>
        <p:txBody>
          <a:bodyPr/>
          <a:lstStyle/>
          <a:p>
            <a:endParaRPr lang="zh-TW" altLang="en-US"/>
          </a:p>
        </p:txBody>
      </p:sp>
    </p:spTree>
    <p:extLst>
      <p:ext uri="{BB962C8B-B14F-4D97-AF65-F5344CB8AC3E}">
        <p14:creationId xmlns:p14="http://schemas.microsoft.com/office/powerpoint/2010/main" val="10762490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BD71C01D-9136-4270-99D9-E9623365FB61}"/>
              </a:ext>
            </a:extLst>
          </p:cNvPr>
          <p:cNvSpPr>
            <a:spLocks noGrp="1"/>
          </p:cNvSpPr>
          <p:nvPr>
            <p:ph type="sldNum" sz="quarter" idx="12"/>
          </p:nvPr>
        </p:nvSpPr>
        <p:spPr/>
        <p:txBody>
          <a:bodyPr/>
          <a:lstStyle/>
          <a:p>
            <a:fld id="{4B816D84-097D-464E-91C0-19874271D785}" type="slidenum">
              <a:rPr lang="zh-TW" altLang="en-US" smtClean="0"/>
              <a:t>9</a:t>
            </a:fld>
            <a:endParaRPr lang="zh-TW" altLang="en-US" dirty="0"/>
          </a:p>
        </p:txBody>
      </p:sp>
      <p:sp>
        <p:nvSpPr>
          <p:cNvPr id="4" name="文字版面配置區 3">
            <a:extLst>
              <a:ext uri="{FF2B5EF4-FFF2-40B4-BE49-F238E27FC236}">
                <a16:creationId xmlns:a16="http://schemas.microsoft.com/office/drawing/2014/main" id="{DB11770A-15D5-41C8-8A88-E5D2A0214907}"/>
              </a:ext>
            </a:extLst>
          </p:cNvPr>
          <p:cNvSpPr>
            <a:spLocks noGrp="1"/>
          </p:cNvSpPr>
          <p:nvPr>
            <p:ph type="body" sz="quarter" idx="13"/>
          </p:nvPr>
        </p:nvSpPr>
        <p:spPr/>
        <p:txBody>
          <a:bodyPr/>
          <a:lstStyle/>
          <a:p>
            <a:r>
              <a:rPr lang="en-US" altLang="zh-TW" b="1" dirty="0"/>
              <a:t>Methodology</a:t>
            </a:r>
            <a:endParaRPr lang="zh-TW" altLang="en-US" b="1" dirty="0"/>
          </a:p>
        </p:txBody>
      </p:sp>
      <p:sp>
        <p:nvSpPr>
          <p:cNvPr id="5" name="文字版面配置區 4">
            <a:extLst>
              <a:ext uri="{FF2B5EF4-FFF2-40B4-BE49-F238E27FC236}">
                <a16:creationId xmlns:a16="http://schemas.microsoft.com/office/drawing/2014/main" id="{590A05C2-8F6E-42B1-9B65-5D92A19AB2FE}"/>
              </a:ext>
            </a:extLst>
          </p:cNvPr>
          <p:cNvSpPr>
            <a:spLocks noGrp="1"/>
          </p:cNvSpPr>
          <p:nvPr>
            <p:ph type="body" sz="quarter" idx="14"/>
          </p:nvPr>
        </p:nvSpPr>
        <p:spPr>
          <a:xfrm>
            <a:off x="481011" y="1058070"/>
            <a:ext cx="2084767" cy="237330"/>
          </a:xfrm>
        </p:spPr>
        <p:txBody>
          <a:bodyPr/>
          <a:lstStyle/>
          <a:p>
            <a:r>
              <a:rPr lang="en-US" altLang="zh-TW" dirty="0"/>
              <a:t>Image to sequence</a:t>
            </a:r>
          </a:p>
        </p:txBody>
      </p:sp>
      <p:pic>
        <p:nvPicPr>
          <p:cNvPr id="2" name="圖片 1">
            <a:extLst>
              <a:ext uri="{FF2B5EF4-FFF2-40B4-BE49-F238E27FC236}">
                <a16:creationId xmlns:a16="http://schemas.microsoft.com/office/drawing/2014/main" id="{CA5F9FDE-5515-4C4A-91AB-B07CC6864F6E}"/>
              </a:ext>
            </a:extLst>
          </p:cNvPr>
          <p:cNvPicPr>
            <a:picLocks noChangeAspect="1"/>
          </p:cNvPicPr>
          <p:nvPr/>
        </p:nvPicPr>
        <p:blipFill>
          <a:blip r:embed="rId3"/>
          <a:stretch>
            <a:fillRect/>
          </a:stretch>
        </p:blipFill>
        <p:spPr>
          <a:xfrm>
            <a:off x="859673" y="1460611"/>
            <a:ext cx="3619175" cy="2330116"/>
          </a:xfrm>
          <a:prstGeom prst="rect">
            <a:avLst/>
          </a:prstGeom>
        </p:spPr>
      </p:pic>
      <p:grpSp>
        <p:nvGrpSpPr>
          <p:cNvPr id="45" name="群組 44">
            <a:extLst>
              <a:ext uri="{FF2B5EF4-FFF2-40B4-BE49-F238E27FC236}">
                <a16:creationId xmlns:a16="http://schemas.microsoft.com/office/drawing/2014/main" id="{36BCD4D5-84F2-4A13-AE12-575E031F41F9}"/>
              </a:ext>
            </a:extLst>
          </p:cNvPr>
          <p:cNvGrpSpPr/>
          <p:nvPr/>
        </p:nvGrpSpPr>
        <p:grpSpPr>
          <a:xfrm>
            <a:off x="1746533" y="4131009"/>
            <a:ext cx="1765489" cy="2330116"/>
            <a:chOff x="5071956" y="3543272"/>
            <a:chExt cx="2537217" cy="3100415"/>
          </a:xfrm>
        </p:grpSpPr>
        <p:pic>
          <p:nvPicPr>
            <p:cNvPr id="40" name="圖片 39">
              <a:extLst>
                <a:ext uri="{FF2B5EF4-FFF2-40B4-BE49-F238E27FC236}">
                  <a16:creationId xmlns:a16="http://schemas.microsoft.com/office/drawing/2014/main" id="{C34596CE-9ACD-43FA-BFC3-DED402926ADF}"/>
                </a:ext>
              </a:extLst>
            </p:cNvPr>
            <p:cNvPicPr>
              <a:picLocks noChangeAspect="1"/>
            </p:cNvPicPr>
            <p:nvPr/>
          </p:nvPicPr>
          <p:blipFill>
            <a:blip r:embed="rId4"/>
            <a:stretch>
              <a:fillRect/>
            </a:stretch>
          </p:blipFill>
          <p:spPr>
            <a:xfrm>
              <a:off x="6016199" y="3543272"/>
              <a:ext cx="1592974" cy="2123965"/>
            </a:xfrm>
            <a:prstGeom prst="rect">
              <a:avLst/>
            </a:prstGeom>
          </p:spPr>
        </p:pic>
        <p:pic>
          <p:nvPicPr>
            <p:cNvPr id="42" name="圖片 41">
              <a:extLst>
                <a:ext uri="{FF2B5EF4-FFF2-40B4-BE49-F238E27FC236}">
                  <a16:creationId xmlns:a16="http://schemas.microsoft.com/office/drawing/2014/main" id="{7FFBD0E0-C6E5-4AFD-8221-378D8F6C3788}"/>
                </a:ext>
              </a:extLst>
            </p:cNvPr>
            <p:cNvPicPr>
              <a:picLocks noChangeAspect="1"/>
            </p:cNvPicPr>
            <p:nvPr/>
          </p:nvPicPr>
          <p:blipFill>
            <a:blip r:embed="rId5"/>
            <a:stretch>
              <a:fillRect/>
            </a:stretch>
          </p:blipFill>
          <p:spPr>
            <a:xfrm>
              <a:off x="5717469" y="3826896"/>
              <a:ext cx="1592973" cy="2123965"/>
            </a:xfrm>
            <a:prstGeom prst="rect">
              <a:avLst/>
            </a:prstGeom>
          </p:spPr>
        </p:pic>
        <p:pic>
          <p:nvPicPr>
            <p:cNvPr id="44" name="圖片 43">
              <a:extLst>
                <a:ext uri="{FF2B5EF4-FFF2-40B4-BE49-F238E27FC236}">
                  <a16:creationId xmlns:a16="http://schemas.microsoft.com/office/drawing/2014/main" id="{525E8744-56BE-4920-BD27-BDA497010CFF}"/>
                </a:ext>
              </a:extLst>
            </p:cNvPr>
            <p:cNvPicPr>
              <a:picLocks noChangeAspect="1"/>
            </p:cNvPicPr>
            <p:nvPr/>
          </p:nvPicPr>
          <p:blipFill>
            <a:blip r:embed="rId6"/>
            <a:stretch>
              <a:fillRect/>
            </a:stretch>
          </p:blipFill>
          <p:spPr>
            <a:xfrm>
              <a:off x="5399638" y="4110519"/>
              <a:ext cx="1592975" cy="2123966"/>
            </a:xfrm>
            <a:prstGeom prst="rect">
              <a:avLst/>
            </a:prstGeom>
          </p:spPr>
        </p:pic>
        <p:pic>
          <p:nvPicPr>
            <p:cNvPr id="7" name="圖片 6">
              <a:extLst>
                <a:ext uri="{FF2B5EF4-FFF2-40B4-BE49-F238E27FC236}">
                  <a16:creationId xmlns:a16="http://schemas.microsoft.com/office/drawing/2014/main" id="{CFF3E400-E1B0-4743-BABA-1E28B69E8E30}"/>
                </a:ext>
              </a:extLst>
            </p:cNvPr>
            <p:cNvPicPr>
              <a:picLocks noChangeAspect="1"/>
            </p:cNvPicPr>
            <p:nvPr/>
          </p:nvPicPr>
          <p:blipFill>
            <a:blip r:embed="rId7"/>
            <a:stretch>
              <a:fillRect/>
            </a:stretch>
          </p:blipFill>
          <p:spPr>
            <a:xfrm>
              <a:off x="5071956" y="4386219"/>
              <a:ext cx="1693101" cy="2257468"/>
            </a:xfrm>
            <a:prstGeom prst="rect">
              <a:avLst/>
            </a:prstGeom>
          </p:spPr>
        </p:pic>
      </p:grpSp>
      <p:cxnSp>
        <p:nvCxnSpPr>
          <p:cNvPr id="47" name="直線單箭頭接點 46">
            <a:extLst>
              <a:ext uri="{FF2B5EF4-FFF2-40B4-BE49-F238E27FC236}">
                <a16:creationId xmlns:a16="http://schemas.microsoft.com/office/drawing/2014/main" id="{046952B0-9846-4F03-A9C0-D71417A8F0EE}"/>
              </a:ext>
            </a:extLst>
          </p:cNvPr>
          <p:cNvCxnSpPr>
            <a:cxnSpLocks/>
          </p:cNvCxnSpPr>
          <p:nvPr/>
        </p:nvCxnSpPr>
        <p:spPr>
          <a:xfrm flipV="1">
            <a:off x="3152668" y="5837129"/>
            <a:ext cx="542510" cy="62399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51" name="矩形 50">
            <a:extLst>
              <a:ext uri="{FF2B5EF4-FFF2-40B4-BE49-F238E27FC236}">
                <a16:creationId xmlns:a16="http://schemas.microsoft.com/office/drawing/2014/main" id="{FA074503-89D1-4D0D-96BE-E920B74EF629}"/>
              </a:ext>
            </a:extLst>
          </p:cNvPr>
          <p:cNvSpPr/>
          <p:nvPr/>
        </p:nvSpPr>
        <p:spPr>
          <a:xfrm>
            <a:off x="1297827" y="1617345"/>
            <a:ext cx="451133" cy="1943100"/>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2" name="文字方塊 51">
            <a:extLst>
              <a:ext uri="{FF2B5EF4-FFF2-40B4-BE49-F238E27FC236}">
                <a16:creationId xmlns:a16="http://schemas.microsoft.com/office/drawing/2014/main" id="{8998674B-710A-4580-A7B6-718FCAB76F08}"/>
              </a:ext>
            </a:extLst>
          </p:cNvPr>
          <p:cNvSpPr txBox="1"/>
          <p:nvPr/>
        </p:nvSpPr>
        <p:spPr>
          <a:xfrm>
            <a:off x="3652357" y="5964461"/>
            <a:ext cx="957743" cy="369332"/>
          </a:xfrm>
          <a:prstGeom prst="rect">
            <a:avLst/>
          </a:prstGeom>
          <a:noFill/>
        </p:spPr>
        <p:txBody>
          <a:bodyPr wrap="square" rtlCol="0">
            <a:spAutoFit/>
          </a:bodyPr>
          <a:lstStyle/>
          <a:p>
            <a:r>
              <a:rPr lang="en-US" altLang="zh-TW" dirty="0"/>
              <a:t>time</a:t>
            </a:r>
            <a:endParaRPr lang="zh-TW" altLang="en-US" dirty="0"/>
          </a:p>
        </p:txBody>
      </p:sp>
      <p:cxnSp>
        <p:nvCxnSpPr>
          <p:cNvPr id="136" name="直線單箭頭接點 135">
            <a:extLst>
              <a:ext uri="{FF2B5EF4-FFF2-40B4-BE49-F238E27FC236}">
                <a16:creationId xmlns:a16="http://schemas.microsoft.com/office/drawing/2014/main" id="{EE1A37D3-ECA0-4372-98B2-C9484A00F9F0}"/>
              </a:ext>
            </a:extLst>
          </p:cNvPr>
          <p:cNvCxnSpPr>
            <a:cxnSpLocks/>
          </p:cNvCxnSpPr>
          <p:nvPr/>
        </p:nvCxnSpPr>
        <p:spPr>
          <a:xfrm>
            <a:off x="1223563" y="3784871"/>
            <a:ext cx="59965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38" name="文字方塊 137">
            <a:extLst>
              <a:ext uri="{FF2B5EF4-FFF2-40B4-BE49-F238E27FC236}">
                <a16:creationId xmlns:a16="http://schemas.microsoft.com/office/drawing/2014/main" id="{91CB2DC8-CD11-4F80-A0FC-A270ECF8DD57}"/>
              </a:ext>
            </a:extLst>
          </p:cNvPr>
          <p:cNvSpPr txBox="1"/>
          <p:nvPr/>
        </p:nvSpPr>
        <p:spPr>
          <a:xfrm>
            <a:off x="1321313" y="3804693"/>
            <a:ext cx="1082259" cy="369332"/>
          </a:xfrm>
          <a:prstGeom prst="rect">
            <a:avLst/>
          </a:prstGeom>
          <a:noFill/>
        </p:spPr>
        <p:txBody>
          <a:bodyPr wrap="square" rtlCol="0">
            <a:spAutoFit/>
          </a:bodyPr>
          <a:lstStyle/>
          <a:p>
            <a:r>
              <a:rPr lang="en-US" altLang="zh-TW" dirty="0"/>
              <a:t>time</a:t>
            </a:r>
            <a:endParaRPr lang="zh-TW" altLang="en-US" dirty="0"/>
          </a:p>
        </p:txBody>
      </p:sp>
      <p:sp>
        <p:nvSpPr>
          <p:cNvPr id="141" name="文字方塊 140">
            <a:extLst>
              <a:ext uri="{FF2B5EF4-FFF2-40B4-BE49-F238E27FC236}">
                <a16:creationId xmlns:a16="http://schemas.microsoft.com/office/drawing/2014/main" id="{3CAE2CAB-1A9B-4199-9EA2-3545B7491499}"/>
              </a:ext>
            </a:extLst>
          </p:cNvPr>
          <p:cNvSpPr txBox="1"/>
          <p:nvPr/>
        </p:nvSpPr>
        <p:spPr>
          <a:xfrm>
            <a:off x="5629036" y="1804145"/>
            <a:ext cx="5748393" cy="2062103"/>
          </a:xfrm>
          <a:prstGeom prst="rect">
            <a:avLst/>
          </a:prstGeom>
          <a:noFill/>
        </p:spPr>
        <p:txBody>
          <a:bodyPr wrap="square" rtlCol="0">
            <a:spAutoFit/>
          </a:bodyPr>
          <a:lstStyle/>
          <a:p>
            <a:r>
              <a:rPr lang="en-US" altLang="zh-TW" dirty="0"/>
              <a:t>In this study, we added a temporal dimension, meaning that instead of looking at a single data point, we are now examining a time series of data.</a:t>
            </a:r>
          </a:p>
          <a:p>
            <a:endParaRPr lang="en-US" altLang="zh-TW" dirty="0"/>
          </a:p>
          <a:p>
            <a:r>
              <a:rPr lang="en-US" altLang="zh-TW" sz="2000" b="1" dirty="0"/>
              <a:t>Model</a:t>
            </a:r>
          </a:p>
          <a:p>
            <a:pPr marL="285750" indent="-285750">
              <a:buFont typeface="Arial" panose="020B0604020202020204" pitchFamily="34" charset="0"/>
              <a:buChar char="−"/>
            </a:pPr>
            <a:r>
              <a:rPr lang="en-US" altLang="zh-TW" dirty="0"/>
              <a:t>For thermal image </a:t>
            </a:r>
            <a:r>
              <a:rPr lang="en-US" altLang="zh-TW" dirty="0">
                <a:solidFill>
                  <a:srgbClr val="FF0000"/>
                </a:solidFill>
              </a:rPr>
              <a:t>(2DCNN to 3DCNN)</a:t>
            </a:r>
            <a:endParaRPr lang="en-US" altLang="zh-TW" dirty="0"/>
          </a:p>
          <a:p>
            <a:r>
              <a:rPr lang="en-US" altLang="zh-TW" b="1" dirty="0"/>
              <a:t>3D CNN structure</a:t>
            </a:r>
          </a:p>
        </p:txBody>
      </p:sp>
      <p:sp>
        <p:nvSpPr>
          <p:cNvPr id="142" name="文字方塊 141">
            <a:extLst>
              <a:ext uri="{FF2B5EF4-FFF2-40B4-BE49-F238E27FC236}">
                <a16:creationId xmlns:a16="http://schemas.microsoft.com/office/drawing/2014/main" id="{84CB4BD0-CF46-4E55-BCC6-E9EC0BBFA774}"/>
              </a:ext>
            </a:extLst>
          </p:cNvPr>
          <p:cNvSpPr txBox="1"/>
          <p:nvPr/>
        </p:nvSpPr>
        <p:spPr>
          <a:xfrm>
            <a:off x="5626100" y="5375464"/>
            <a:ext cx="5829300" cy="923330"/>
          </a:xfrm>
          <a:prstGeom prst="rect">
            <a:avLst/>
          </a:prstGeom>
          <a:noFill/>
        </p:spPr>
        <p:txBody>
          <a:bodyPr wrap="square" rtlCol="0">
            <a:spAutoFit/>
          </a:bodyPr>
          <a:lstStyle/>
          <a:p>
            <a:pPr marL="285750" indent="-285750">
              <a:buFont typeface="Arial" panose="020B0604020202020204" pitchFamily="34" charset="0"/>
              <a:buChar char="−"/>
            </a:pPr>
            <a:r>
              <a:rPr lang="en-US" altLang="zh-TW" dirty="0"/>
              <a:t>For sensor data</a:t>
            </a:r>
          </a:p>
          <a:p>
            <a:r>
              <a:rPr lang="en-US" altLang="zh-TW" b="1" dirty="0"/>
              <a:t>Transformer encoder</a:t>
            </a:r>
          </a:p>
          <a:p>
            <a:endParaRPr lang="zh-TW" altLang="en-US" dirty="0"/>
          </a:p>
        </p:txBody>
      </p:sp>
      <p:sp>
        <p:nvSpPr>
          <p:cNvPr id="144" name="矩形: 圓角 143">
            <a:extLst>
              <a:ext uri="{FF2B5EF4-FFF2-40B4-BE49-F238E27FC236}">
                <a16:creationId xmlns:a16="http://schemas.microsoft.com/office/drawing/2014/main" id="{D510B15A-EFBE-44C9-B795-8A1EFA23080B}"/>
              </a:ext>
            </a:extLst>
          </p:cNvPr>
          <p:cNvSpPr/>
          <p:nvPr/>
        </p:nvSpPr>
        <p:spPr>
          <a:xfrm>
            <a:off x="5626100" y="4037598"/>
            <a:ext cx="1217159" cy="365109"/>
          </a:xfrm>
          <a:prstGeom prst="roundRect">
            <a:avLst/>
          </a:prstGeom>
          <a:noFill/>
          <a:ln w="190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Batch size</a:t>
            </a:r>
            <a:endParaRPr lang="zh-TW" altLang="en-US" dirty="0">
              <a:solidFill>
                <a:schemeClr val="tx1"/>
              </a:solidFill>
            </a:endParaRPr>
          </a:p>
        </p:txBody>
      </p:sp>
      <p:sp>
        <p:nvSpPr>
          <p:cNvPr id="145" name="矩形: 圓角 144">
            <a:extLst>
              <a:ext uri="{FF2B5EF4-FFF2-40B4-BE49-F238E27FC236}">
                <a16:creationId xmlns:a16="http://schemas.microsoft.com/office/drawing/2014/main" id="{400EE842-F7AD-48AC-B870-553856A97595}"/>
              </a:ext>
            </a:extLst>
          </p:cNvPr>
          <p:cNvSpPr/>
          <p:nvPr/>
        </p:nvSpPr>
        <p:spPr>
          <a:xfrm>
            <a:off x="6954679" y="4037598"/>
            <a:ext cx="1217159" cy="365109"/>
          </a:xfrm>
          <a:prstGeom prst="roundRect">
            <a:avLst/>
          </a:prstGeom>
          <a:noFill/>
          <a:ln w="190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sequence</a:t>
            </a:r>
            <a:endParaRPr lang="zh-TW" altLang="en-US" dirty="0">
              <a:solidFill>
                <a:schemeClr val="tx1"/>
              </a:solidFill>
            </a:endParaRPr>
          </a:p>
        </p:txBody>
      </p:sp>
      <p:sp>
        <p:nvSpPr>
          <p:cNvPr id="146" name="矩形: 圓角 145">
            <a:extLst>
              <a:ext uri="{FF2B5EF4-FFF2-40B4-BE49-F238E27FC236}">
                <a16:creationId xmlns:a16="http://schemas.microsoft.com/office/drawing/2014/main" id="{A2710C4A-C42C-45ED-AB17-1EF046D8E3C3}"/>
              </a:ext>
            </a:extLst>
          </p:cNvPr>
          <p:cNvSpPr/>
          <p:nvPr/>
        </p:nvSpPr>
        <p:spPr>
          <a:xfrm>
            <a:off x="8283258" y="4037598"/>
            <a:ext cx="1050416" cy="365109"/>
          </a:xfrm>
          <a:prstGeom prst="roundRect">
            <a:avLst/>
          </a:prstGeom>
          <a:noFill/>
          <a:ln w="190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channel</a:t>
            </a:r>
            <a:endParaRPr lang="zh-TW" altLang="en-US" dirty="0">
              <a:solidFill>
                <a:schemeClr val="tx1"/>
              </a:solidFill>
            </a:endParaRPr>
          </a:p>
        </p:txBody>
      </p:sp>
      <p:sp>
        <p:nvSpPr>
          <p:cNvPr id="147" name="矩形: 圓角 146">
            <a:extLst>
              <a:ext uri="{FF2B5EF4-FFF2-40B4-BE49-F238E27FC236}">
                <a16:creationId xmlns:a16="http://schemas.microsoft.com/office/drawing/2014/main" id="{DE383E83-B53D-42F9-85C0-CA83D97E58E6}"/>
              </a:ext>
            </a:extLst>
          </p:cNvPr>
          <p:cNvSpPr/>
          <p:nvPr/>
        </p:nvSpPr>
        <p:spPr>
          <a:xfrm>
            <a:off x="9445094" y="4037598"/>
            <a:ext cx="924039" cy="365109"/>
          </a:xfrm>
          <a:prstGeom prst="roundRect">
            <a:avLst/>
          </a:prstGeom>
          <a:noFill/>
          <a:ln w="190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height</a:t>
            </a:r>
            <a:endParaRPr lang="zh-TW" altLang="en-US" dirty="0">
              <a:solidFill>
                <a:schemeClr val="tx1"/>
              </a:solidFill>
            </a:endParaRPr>
          </a:p>
        </p:txBody>
      </p:sp>
      <p:sp>
        <p:nvSpPr>
          <p:cNvPr id="148" name="矩形: 圓角 147">
            <a:extLst>
              <a:ext uri="{FF2B5EF4-FFF2-40B4-BE49-F238E27FC236}">
                <a16:creationId xmlns:a16="http://schemas.microsoft.com/office/drawing/2014/main" id="{B0B44D3B-B8EF-4545-ACE6-CDA72C8A809E}"/>
              </a:ext>
            </a:extLst>
          </p:cNvPr>
          <p:cNvSpPr/>
          <p:nvPr/>
        </p:nvSpPr>
        <p:spPr>
          <a:xfrm>
            <a:off x="10480554" y="4037598"/>
            <a:ext cx="924040" cy="365109"/>
          </a:xfrm>
          <a:prstGeom prst="roundRect">
            <a:avLst/>
          </a:prstGeom>
          <a:noFill/>
          <a:ln w="190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weight</a:t>
            </a:r>
            <a:endParaRPr lang="zh-TW" altLang="en-US" dirty="0">
              <a:solidFill>
                <a:schemeClr val="tx1"/>
              </a:solidFill>
            </a:endParaRPr>
          </a:p>
        </p:txBody>
      </p:sp>
    </p:spTree>
    <p:extLst>
      <p:ext uri="{BB962C8B-B14F-4D97-AF65-F5344CB8AC3E}">
        <p14:creationId xmlns:p14="http://schemas.microsoft.com/office/powerpoint/2010/main" val="3806509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BD71C01D-9136-4270-99D9-E9623365FB61}"/>
              </a:ext>
            </a:extLst>
          </p:cNvPr>
          <p:cNvSpPr>
            <a:spLocks noGrp="1"/>
          </p:cNvSpPr>
          <p:nvPr>
            <p:ph type="sldNum" sz="quarter" idx="12"/>
          </p:nvPr>
        </p:nvSpPr>
        <p:spPr/>
        <p:txBody>
          <a:bodyPr/>
          <a:lstStyle/>
          <a:p>
            <a:fld id="{4B816D84-097D-464E-91C0-19874271D785}" type="slidenum">
              <a:rPr lang="zh-TW" altLang="en-US" smtClean="0"/>
              <a:t>10</a:t>
            </a:fld>
            <a:endParaRPr lang="zh-TW" altLang="en-US" dirty="0"/>
          </a:p>
        </p:txBody>
      </p:sp>
      <p:sp>
        <p:nvSpPr>
          <p:cNvPr id="4" name="文字版面配置區 3">
            <a:extLst>
              <a:ext uri="{FF2B5EF4-FFF2-40B4-BE49-F238E27FC236}">
                <a16:creationId xmlns:a16="http://schemas.microsoft.com/office/drawing/2014/main" id="{DB11770A-15D5-41C8-8A88-E5D2A0214907}"/>
              </a:ext>
            </a:extLst>
          </p:cNvPr>
          <p:cNvSpPr>
            <a:spLocks noGrp="1"/>
          </p:cNvSpPr>
          <p:nvPr>
            <p:ph type="body" sz="quarter" idx="13"/>
          </p:nvPr>
        </p:nvSpPr>
        <p:spPr/>
        <p:txBody>
          <a:bodyPr/>
          <a:lstStyle/>
          <a:p>
            <a:r>
              <a:rPr lang="en-US" altLang="zh-TW" b="1" dirty="0"/>
              <a:t>Methodology</a:t>
            </a:r>
            <a:endParaRPr lang="zh-TW" altLang="en-US" b="1" dirty="0"/>
          </a:p>
        </p:txBody>
      </p:sp>
      <p:sp>
        <p:nvSpPr>
          <p:cNvPr id="5" name="文字版面配置區 4">
            <a:extLst>
              <a:ext uri="{FF2B5EF4-FFF2-40B4-BE49-F238E27FC236}">
                <a16:creationId xmlns:a16="http://schemas.microsoft.com/office/drawing/2014/main" id="{590A05C2-8F6E-42B1-9B65-5D92A19AB2FE}"/>
              </a:ext>
            </a:extLst>
          </p:cNvPr>
          <p:cNvSpPr>
            <a:spLocks noGrp="1"/>
          </p:cNvSpPr>
          <p:nvPr>
            <p:ph type="body" sz="quarter" idx="14"/>
          </p:nvPr>
        </p:nvSpPr>
        <p:spPr>
          <a:xfrm>
            <a:off x="481011" y="1058070"/>
            <a:ext cx="2084767" cy="237330"/>
          </a:xfrm>
        </p:spPr>
        <p:txBody>
          <a:bodyPr/>
          <a:lstStyle/>
          <a:p>
            <a:r>
              <a:rPr lang="en-US" altLang="zh-TW" dirty="0"/>
              <a:t>Image to sequence</a:t>
            </a:r>
          </a:p>
        </p:txBody>
      </p:sp>
      <p:pic>
        <p:nvPicPr>
          <p:cNvPr id="2" name="圖片 1">
            <a:extLst>
              <a:ext uri="{FF2B5EF4-FFF2-40B4-BE49-F238E27FC236}">
                <a16:creationId xmlns:a16="http://schemas.microsoft.com/office/drawing/2014/main" id="{CA5F9FDE-5515-4C4A-91AB-B07CC6864F6E}"/>
              </a:ext>
            </a:extLst>
          </p:cNvPr>
          <p:cNvPicPr>
            <a:picLocks noChangeAspect="1"/>
          </p:cNvPicPr>
          <p:nvPr/>
        </p:nvPicPr>
        <p:blipFill>
          <a:blip r:embed="rId3"/>
          <a:stretch>
            <a:fillRect/>
          </a:stretch>
        </p:blipFill>
        <p:spPr>
          <a:xfrm>
            <a:off x="859673" y="1460611"/>
            <a:ext cx="3619175" cy="2330116"/>
          </a:xfrm>
          <a:prstGeom prst="rect">
            <a:avLst/>
          </a:prstGeom>
        </p:spPr>
      </p:pic>
      <p:grpSp>
        <p:nvGrpSpPr>
          <p:cNvPr id="45" name="群組 44">
            <a:extLst>
              <a:ext uri="{FF2B5EF4-FFF2-40B4-BE49-F238E27FC236}">
                <a16:creationId xmlns:a16="http://schemas.microsoft.com/office/drawing/2014/main" id="{36BCD4D5-84F2-4A13-AE12-575E031F41F9}"/>
              </a:ext>
            </a:extLst>
          </p:cNvPr>
          <p:cNvGrpSpPr/>
          <p:nvPr/>
        </p:nvGrpSpPr>
        <p:grpSpPr>
          <a:xfrm>
            <a:off x="1746533" y="4131009"/>
            <a:ext cx="1765489" cy="2330116"/>
            <a:chOff x="5071956" y="3543272"/>
            <a:chExt cx="2537217" cy="3100415"/>
          </a:xfrm>
        </p:grpSpPr>
        <p:pic>
          <p:nvPicPr>
            <p:cNvPr id="40" name="圖片 39">
              <a:extLst>
                <a:ext uri="{FF2B5EF4-FFF2-40B4-BE49-F238E27FC236}">
                  <a16:creationId xmlns:a16="http://schemas.microsoft.com/office/drawing/2014/main" id="{C34596CE-9ACD-43FA-BFC3-DED402926ADF}"/>
                </a:ext>
              </a:extLst>
            </p:cNvPr>
            <p:cNvPicPr>
              <a:picLocks noChangeAspect="1"/>
            </p:cNvPicPr>
            <p:nvPr/>
          </p:nvPicPr>
          <p:blipFill>
            <a:blip r:embed="rId4"/>
            <a:stretch>
              <a:fillRect/>
            </a:stretch>
          </p:blipFill>
          <p:spPr>
            <a:xfrm>
              <a:off x="6016199" y="3543272"/>
              <a:ext cx="1592974" cy="2123965"/>
            </a:xfrm>
            <a:prstGeom prst="rect">
              <a:avLst/>
            </a:prstGeom>
          </p:spPr>
        </p:pic>
        <p:pic>
          <p:nvPicPr>
            <p:cNvPr id="42" name="圖片 41">
              <a:extLst>
                <a:ext uri="{FF2B5EF4-FFF2-40B4-BE49-F238E27FC236}">
                  <a16:creationId xmlns:a16="http://schemas.microsoft.com/office/drawing/2014/main" id="{7FFBD0E0-C6E5-4AFD-8221-378D8F6C3788}"/>
                </a:ext>
              </a:extLst>
            </p:cNvPr>
            <p:cNvPicPr>
              <a:picLocks noChangeAspect="1"/>
            </p:cNvPicPr>
            <p:nvPr/>
          </p:nvPicPr>
          <p:blipFill>
            <a:blip r:embed="rId5"/>
            <a:stretch>
              <a:fillRect/>
            </a:stretch>
          </p:blipFill>
          <p:spPr>
            <a:xfrm>
              <a:off x="5717469" y="3826896"/>
              <a:ext cx="1592973" cy="2123965"/>
            </a:xfrm>
            <a:prstGeom prst="rect">
              <a:avLst/>
            </a:prstGeom>
          </p:spPr>
        </p:pic>
        <p:pic>
          <p:nvPicPr>
            <p:cNvPr id="44" name="圖片 43">
              <a:extLst>
                <a:ext uri="{FF2B5EF4-FFF2-40B4-BE49-F238E27FC236}">
                  <a16:creationId xmlns:a16="http://schemas.microsoft.com/office/drawing/2014/main" id="{525E8744-56BE-4920-BD27-BDA497010CFF}"/>
                </a:ext>
              </a:extLst>
            </p:cNvPr>
            <p:cNvPicPr>
              <a:picLocks noChangeAspect="1"/>
            </p:cNvPicPr>
            <p:nvPr/>
          </p:nvPicPr>
          <p:blipFill>
            <a:blip r:embed="rId6"/>
            <a:stretch>
              <a:fillRect/>
            </a:stretch>
          </p:blipFill>
          <p:spPr>
            <a:xfrm>
              <a:off x="5399638" y="4110519"/>
              <a:ext cx="1592975" cy="2123966"/>
            </a:xfrm>
            <a:prstGeom prst="rect">
              <a:avLst/>
            </a:prstGeom>
          </p:spPr>
        </p:pic>
        <p:pic>
          <p:nvPicPr>
            <p:cNvPr id="7" name="圖片 6">
              <a:extLst>
                <a:ext uri="{FF2B5EF4-FFF2-40B4-BE49-F238E27FC236}">
                  <a16:creationId xmlns:a16="http://schemas.microsoft.com/office/drawing/2014/main" id="{CFF3E400-E1B0-4743-BABA-1E28B69E8E30}"/>
                </a:ext>
              </a:extLst>
            </p:cNvPr>
            <p:cNvPicPr>
              <a:picLocks noChangeAspect="1"/>
            </p:cNvPicPr>
            <p:nvPr/>
          </p:nvPicPr>
          <p:blipFill>
            <a:blip r:embed="rId7"/>
            <a:stretch>
              <a:fillRect/>
            </a:stretch>
          </p:blipFill>
          <p:spPr>
            <a:xfrm>
              <a:off x="5071956" y="4386219"/>
              <a:ext cx="1693101" cy="2257468"/>
            </a:xfrm>
            <a:prstGeom prst="rect">
              <a:avLst/>
            </a:prstGeom>
          </p:spPr>
        </p:pic>
      </p:grpSp>
      <p:cxnSp>
        <p:nvCxnSpPr>
          <p:cNvPr id="47" name="直線單箭頭接點 46">
            <a:extLst>
              <a:ext uri="{FF2B5EF4-FFF2-40B4-BE49-F238E27FC236}">
                <a16:creationId xmlns:a16="http://schemas.microsoft.com/office/drawing/2014/main" id="{046952B0-9846-4F03-A9C0-D71417A8F0EE}"/>
              </a:ext>
            </a:extLst>
          </p:cNvPr>
          <p:cNvCxnSpPr>
            <a:cxnSpLocks/>
          </p:cNvCxnSpPr>
          <p:nvPr/>
        </p:nvCxnSpPr>
        <p:spPr>
          <a:xfrm flipV="1">
            <a:off x="3152668" y="5837129"/>
            <a:ext cx="542510" cy="62399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51" name="矩形 50">
            <a:extLst>
              <a:ext uri="{FF2B5EF4-FFF2-40B4-BE49-F238E27FC236}">
                <a16:creationId xmlns:a16="http://schemas.microsoft.com/office/drawing/2014/main" id="{FA074503-89D1-4D0D-96BE-E920B74EF629}"/>
              </a:ext>
            </a:extLst>
          </p:cNvPr>
          <p:cNvSpPr/>
          <p:nvPr/>
        </p:nvSpPr>
        <p:spPr>
          <a:xfrm>
            <a:off x="1297827" y="1617345"/>
            <a:ext cx="451133" cy="1943100"/>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2" name="文字方塊 51">
            <a:extLst>
              <a:ext uri="{FF2B5EF4-FFF2-40B4-BE49-F238E27FC236}">
                <a16:creationId xmlns:a16="http://schemas.microsoft.com/office/drawing/2014/main" id="{8998674B-710A-4580-A7B6-718FCAB76F08}"/>
              </a:ext>
            </a:extLst>
          </p:cNvPr>
          <p:cNvSpPr txBox="1"/>
          <p:nvPr/>
        </p:nvSpPr>
        <p:spPr>
          <a:xfrm>
            <a:off x="3652357" y="5964461"/>
            <a:ext cx="957743" cy="369332"/>
          </a:xfrm>
          <a:prstGeom prst="rect">
            <a:avLst/>
          </a:prstGeom>
          <a:noFill/>
        </p:spPr>
        <p:txBody>
          <a:bodyPr wrap="square" rtlCol="0">
            <a:spAutoFit/>
          </a:bodyPr>
          <a:lstStyle/>
          <a:p>
            <a:r>
              <a:rPr lang="en-US" altLang="zh-TW" dirty="0"/>
              <a:t>time</a:t>
            </a:r>
            <a:endParaRPr lang="zh-TW" altLang="en-US" dirty="0"/>
          </a:p>
        </p:txBody>
      </p:sp>
      <p:cxnSp>
        <p:nvCxnSpPr>
          <p:cNvPr id="136" name="直線單箭頭接點 135">
            <a:extLst>
              <a:ext uri="{FF2B5EF4-FFF2-40B4-BE49-F238E27FC236}">
                <a16:creationId xmlns:a16="http://schemas.microsoft.com/office/drawing/2014/main" id="{EE1A37D3-ECA0-4372-98B2-C9484A00F9F0}"/>
              </a:ext>
            </a:extLst>
          </p:cNvPr>
          <p:cNvCxnSpPr>
            <a:cxnSpLocks/>
          </p:cNvCxnSpPr>
          <p:nvPr/>
        </p:nvCxnSpPr>
        <p:spPr>
          <a:xfrm>
            <a:off x="1223563" y="3784871"/>
            <a:ext cx="59965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38" name="文字方塊 137">
            <a:extLst>
              <a:ext uri="{FF2B5EF4-FFF2-40B4-BE49-F238E27FC236}">
                <a16:creationId xmlns:a16="http://schemas.microsoft.com/office/drawing/2014/main" id="{91CB2DC8-CD11-4F80-A0FC-A270ECF8DD57}"/>
              </a:ext>
            </a:extLst>
          </p:cNvPr>
          <p:cNvSpPr txBox="1"/>
          <p:nvPr/>
        </p:nvSpPr>
        <p:spPr>
          <a:xfrm>
            <a:off x="1321313" y="3804693"/>
            <a:ext cx="1082259" cy="369332"/>
          </a:xfrm>
          <a:prstGeom prst="rect">
            <a:avLst/>
          </a:prstGeom>
          <a:noFill/>
        </p:spPr>
        <p:txBody>
          <a:bodyPr wrap="square" rtlCol="0">
            <a:spAutoFit/>
          </a:bodyPr>
          <a:lstStyle/>
          <a:p>
            <a:r>
              <a:rPr lang="en-US" altLang="zh-TW" dirty="0"/>
              <a:t>time</a:t>
            </a:r>
            <a:endParaRPr lang="zh-TW" altLang="en-US" dirty="0"/>
          </a:p>
        </p:txBody>
      </p:sp>
      <p:sp>
        <p:nvSpPr>
          <p:cNvPr id="141" name="文字方塊 140">
            <a:extLst>
              <a:ext uri="{FF2B5EF4-FFF2-40B4-BE49-F238E27FC236}">
                <a16:creationId xmlns:a16="http://schemas.microsoft.com/office/drawing/2014/main" id="{3CAE2CAB-1A9B-4199-9EA2-3545B7491499}"/>
              </a:ext>
            </a:extLst>
          </p:cNvPr>
          <p:cNvSpPr txBox="1"/>
          <p:nvPr/>
        </p:nvSpPr>
        <p:spPr>
          <a:xfrm>
            <a:off x="5629036" y="1804145"/>
            <a:ext cx="5748393" cy="2062103"/>
          </a:xfrm>
          <a:prstGeom prst="rect">
            <a:avLst/>
          </a:prstGeom>
          <a:noFill/>
        </p:spPr>
        <p:txBody>
          <a:bodyPr wrap="square" rtlCol="0">
            <a:spAutoFit/>
          </a:bodyPr>
          <a:lstStyle/>
          <a:p>
            <a:r>
              <a:rPr lang="en-US" altLang="zh-TW" dirty="0"/>
              <a:t>In this study, we added a temporal dimension, meaning that instead of looking at a single data point, we are now examining a time series of data.</a:t>
            </a:r>
          </a:p>
          <a:p>
            <a:endParaRPr lang="en-US" altLang="zh-TW" dirty="0"/>
          </a:p>
          <a:p>
            <a:r>
              <a:rPr lang="en-US" altLang="zh-TW" sz="2000" b="1" dirty="0"/>
              <a:t>Model</a:t>
            </a:r>
          </a:p>
          <a:p>
            <a:pPr marL="285750" indent="-285750">
              <a:buFont typeface="Arial" panose="020B0604020202020204" pitchFamily="34" charset="0"/>
              <a:buChar char="−"/>
            </a:pPr>
            <a:r>
              <a:rPr lang="en-US" altLang="zh-TW" dirty="0"/>
              <a:t>For thermal image </a:t>
            </a:r>
            <a:r>
              <a:rPr lang="en-US" altLang="zh-TW" dirty="0">
                <a:solidFill>
                  <a:srgbClr val="FF0000"/>
                </a:solidFill>
              </a:rPr>
              <a:t>(2DCNN to 3DCNN)</a:t>
            </a:r>
          </a:p>
          <a:p>
            <a:r>
              <a:rPr lang="en-US" altLang="zh-TW" b="1" dirty="0"/>
              <a:t>3D CNN structure</a:t>
            </a:r>
          </a:p>
        </p:txBody>
      </p:sp>
      <p:sp>
        <p:nvSpPr>
          <p:cNvPr id="142" name="文字方塊 141">
            <a:extLst>
              <a:ext uri="{FF2B5EF4-FFF2-40B4-BE49-F238E27FC236}">
                <a16:creationId xmlns:a16="http://schemas.microsoft.com/office/drawing/2014/main" id="{84CB4BD0-CF46-4E55-BCC6-E9EC0BBFA774}"/>
              </a:ext>
            </a:extLst>
          </p:cNvPr>
          <p:cNvSpPr txBox="1"/>
          <p:nvPr/>
        </p:nvSpPr>
        <p:spPr>
          <a:xfrm>
            <a:off x="5626100" y="5375464"/>
            <a:ext cx="5829300" cy="923330"/>
          </a:xfrm>
          <a:prstGeom prst="rect">
            <a:avLst/>
          </a:prstGeom>
          <a:noFill/>
        </p:spPr>
        <p:txBody>
          <a:bodyPr wrap="square" rtlCol="0">
            <a:spAutoFit/>
          </a:bodyPr>
          <a:lstStyle/>
          <a:p>
            <a:pPr marL="285750" indent="-285750">
              <a:buFont typeface="Arial" panose="020B0604020202020204" pitchFamily="34" charset="0"/>
              <a:buChar char="−"/>
            </a:pPr>
            <a:r>
              <a:rPr lang="en-US" altLang="zh-TW" dirty="0"/>
              <a:t>For sensor data</a:t>
            </a:r>
          </a:p>
          <a:p>
            <a:r>
              <a:rPr lang="en-US" altLang="zh-TW" b="1" dirty="0"/>
              <a:t>Transformer encoder</a:t>
            </a:r>
          </a:p>
          <a:p>
            <a:endParaRPr lang="zh-TW" altLang="en-US" dirty="0"/>
          </a:p>
        </p:txBody>
      </p:sp>
      <p:sp>
        <p:nvSpPr>
          <p:cNvPr id="149" name="箭號: 向下 148">
            <a:extLst>
              <a:ext uri="{FF2B5EF4-FFF2-40B4-BE49-F238E27FC236}">
                <a16:creationId xmlns:a16="http://schemas.microsoft.com/office/drawing/2014/main" id="{268C7046-3BF1-43D9-952A-CD49B8B7BA0E}"/>
              </a:ext>
            </a:extLst>
          </p:cNvPr>
          <p:cNvSpPr/>
          <p:nvPr/>
        </p:nvSpPr>
        <p:spPr>
          <a:xfrm>
            <a:off x="8336917" y="4465690"/>
            <a:ext cx="181904" cy="287922"/>
          </a:xfrm>
          <a:prstGeom prst="downArrow">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0" name="矩形: 圓角 149">
            <a:extLst>
              <a:ext uri="{FF2B5EF4-FFF2-40B4-BE49-F238E27FC236}">
                <a16:creationId xmlns:a16="http://schemas.microsoft.com/office/drawing/2014/main" id="{7174E475-B6ED-42A5-85C7-03AF2C6AD68C}"/>
              </a:ext>
            </a:extLst>
          </p:cNvPr>
          <p:cNvSpPr/>
          <p:nvPr/>
        </p:nvSpPr>
        <p:spPr>
          <a:xfrm>
            <a:off x="5626100" y="4848024"/>
            <a:ext cx="1217159" cy="365109"/>
          </a:xfrm>
          <a:prstGeom prst="roundRect">
            <a:avLst/>
          </a:prstGeom>
          <a:noFill/>
          <a:ln w="190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Batch size</a:t>
            </a:r>
            <a:endParaRPr lang="zh-TW" altLang="en-US" dirty="0">
              <a:solidFill>
                <a:schemeClr val="tx1"/>
              </a:solidFill>
            </a:endParaRPr>
          </a:p>
        </p:txBody>
      </p:sp>
      <p:sp>
        <p:nvSpPr>
          <p:cNvPr id="151" name="矩形: 圓角 150">
            <a:extLst>
              <a:ext uri="{FF2B5EF4-FFF2-40B4-BE49-F238E27FC236}">
                <a16:creationId xmlns:a16="http://schemas.microsoft.com/office/drawing/2014/main" id="{54D59711-B5B8-4803-8683-D7F8FE43BE79}"/>
              </a:ext>
            </a:extLst>
          </p:cNvPr>
          <p:cNvSpPr/>
          <p:nvPr/>
        </p:nvSpPr>
        <p:spPr>
          <a:xfrm>
            <a:off x="8116515" y="4848024"/>
            <a:ext cx="1217159" cy="365109"/>
          </a:xfrm>
          <a:prstGeom prst="roundRect">
            <a:avLst/>
          </a:prstGeom>
          <a:noFill/>
          <a:ln w="190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sequence</a:t>
            </a:r>
            <a:endParaRPr lang="zh-TW" altLang="en-US" dirty="0">
              <a:solidFill>
                <a:schemeClr val="tx1"/>
              </a:solidFill>
            </a:endParaRPr>
          </a:p>
        </p:txBody>
      </p:sp>
      <p:sp>
        <p:nvSpPr>
          <p:cNvPr id="152" name="矩形: 圓角 151">
            <a:extLst>
              <a:ext uri="{FF2B5EF4-FFF2-40B4-BE49-F238E27FC236}">
                <a16:creationId xmlns:a16="http://schemas.microsoft.com/office/drawing/2014/main" id="{39916F0C-A177-4139-8522-13C41F1E9CEC}"/>
              </a:ext>
            </a:extLst>
          </p:cNvPr>
          <p:cNvSpPr/>
          <p:nvPr/>
        </p:nvSpPr>
        <p:spPr>
          <a:xfrm>
            <a:off x="6954679" y="4848024"/>
            <a:ext cx="1050416" cy="365109"/>
          </a:xfrm>
          <a:prstGeom prst="roundRect">
            <a:avLst/>
          </a:prstGeom>
          <a:noFill/>
          <a:ln w="190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channel</a:t>
            </a:r>
            <a:endParaRPr lang="zh-TW" altLang="en-US" dirty="0">
              <a:solidFill>
                <a:schemeClr val="tx1"/>
              </a:solidFill>
            </a:endParaRPr>
          </a:p>
        </p:txBody>
      </p:sp>
      <p:sp>
        <p:nvSpPr>
          <p:cNvPr id="153" name="矩形: 圓角 152">
            <a:extLst>
              <a:ext uri="{FF2B5EF4-FFF2-40B4-BE49-F238E27FC236}">
                <a16:creationId xmlns:a16="http://schemas.microsoft.com/office/drawing/2014/main" id="{FB40885F-7833-4919-A6DC-A53D09F159C0}"/>
              </a:ext>
            </a:extLst>
          </p:cNvPr>
          <p:cNvSpPr/>
          <p:nvPr/>
        </p:nvSpPr>
        <p:spPr>
          <a:xfrm>
            <a:off x="9445094" y="4848024"/>
            <a:ext cx="924039" cy="365109"/>
          </a:xfrm>
          <a:prstGeom prst="roundRect">
            <a:avLst/>
          </a:prstGeom>
          <a:noFill/>
          <a:ln w="190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height</a:t>
            </a:r>
            <a:endParaRPr lang="zh-TW" altLang="en-US" dirty="0">
              <a:solidFill>
                <a:schemeClr val="tx1"/>
              </a:solidFill>
            </a:endParaRPr>
          </a:p>
        </p:txBody>
      </p:sp>
      <p:sp>
        <p:nvSpPr>
          <p:cNvPr id="154" name="矩形: 圓角 153">
            <a:extLst>
              <a:ext uri="{FF2B5EF4-FFF2-40B4-BE49-F238E27FC236}">
                <a16:creationId xmlns:a16="http://schemas.microsoft.com/office/drawing/2014/main" id="{86C5DAB9-0284-4559-B08F-FD6ACCEDE0CB}"/>
              </a:ext>
            </a:extLst>
          </p:cNvPr>
          <p:cNvSpPr/>
          <p:nvPr/>
        </p:nvSpPr>
        <p:spPr>
          <a:xfrm>
            <a:off x="10480554" y="4848024"/>
            <a:ext cx="924040" cy="365109"/>
          </a:xfrm>
          <a:prstGeom prst="roundRect">
            <a:avLst/>
          </a:prstGeom>
          <a:noFill/>
          <a:ln w="190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weight</a:t>
            </a:r>
            <a:endParaRPr lang="zh-TW" altLang="en-US" dirty="0">
              <a:solidFill>
                <a:schemeClr val="tx1"/>
              </a:solidFill>
            </a:endParaRPr>
          </a:p>
        </p:txBody>
      </p:sp>
      <p:sp>
        <p:nvSpPr>
          <p:cNvPr id="155" name="矩形: 圓角 154">
            <a:extLst>
              <a:ext uri="{FF2B5EF4-FFF2-40B4-BE49-F238E27FC236}">
                <a16:creationId xmlns:a16="http://schemas.microsoft.com/office/drawing/2014/main" id="{8868F272-9E1E-498F-A9C4-4FB434888245}"/>
              </a:ext>
            </a:extLst>
          </p:cNvPr>
          <p:cNvSpPr/>
          <p:nvPr/>
        </p:nvSpPr>
        <p:spPr>
          <a:xfrm>
            <a:off x="8116514" y="4848024"/>
            <a:ext cx="1217159" cy="365109"/>
          </a:xfrm>
          <a:prstGeom prst="roundRect">
            <a:avLst/>
          </a:prstGeom>
          <a:noFill/>
          <a:ln w="190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depth</a:t>
            </a:r>
            <a:endParaRPr lang="zh-TW" altLang="en-US" dirty="0">
              <a:solidFill>
                <a:schemeClr val="tx1"/>
              </a:solidFill>
            </a:endParaRPr>
          </a:p>
        </p:txBody>
      </p:sp>
      <p:grpSp>
        <p:nvGrpSpPr>
          <p:cNvPr id="6" name="群組 5">
            <a:extLst>
              <a:ext uri="{FF2B5EF4-FFF2-40B4-BE49-F238E27FC236}">
                <a16:creationId xmlns:a16="http://schemas.microsoft.com/office/drawing/2014/main" id="{DA30B018-CFE4-4B66-A1CA-F4CC5BFE6550}"/>
              </a:ext>
            </a:extLst>
          </p:cNvPr>
          <p:cNvGrpSpPr/>
          <p:nvPr/>
        </p:nvGrpSpPr>
        <p:grpSpPr>
          <a:xfrm>
            <a:off x="5626100" y="6096016"/>
            <a:ext cx="3707574" cy="365109"/>
            <a:chOff x="5626100" y="6096016"/>
            <a:chExt cx="3707574" cy="365109"/>
          </a:xfrm>
        </p:grpSpPr>
        <p:sp>
          <p:nvSpPr>
            <p:cNvPr id="160" name="矩形: 圓角 159">
              <a:extLst>
                <a:ext uri="{FF2B5EF4-FFF2-40B4-BE49-F238E27FC236}">
                  <a16:creationId xmlns:a16="http://schemas.microsoft.com/office/drawing/2014/main" id="{21C21883-290C-47D3-8909-6051BAFFEA32}"/>
                </a:ext>
              </a:extLst>
            </p:cNvPr>
            <p:cNvSpPr/>
            <p:nvPr/>
          </p:nvSpPr>
          <p:spPr>
            <a:xfrm>
              <a:off x="5626100" y="6096016"/>
              <a:ext cx="1217159" cy="365109"/>
            </a:xfrm>
            <a:prstGeom prst="round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Batch size</a:t>
              </a:r>
              <a:endParaRPr lang="zh-TW" altLang="en-US" dirty="0">
                <a:solidFill>
                  <a:schemeClr val="tx1"/>
                </a:solidFill>
              </a:endParaRPr>
            </a:p>
          </p:txBody>
        </p:sp>
        <p:sp>
          <p:nvSpPr>
            <p:cNvPr id="161" name="矩形: 圓角 160">
              <a:extLst>
                <a:ext uri="{FF2B5EF4-FFF2-40B4-BE49-F238E27FC236}">
                  <a16:creationId xmlns:a16="http://schemas.microsoft.com/office/drawing/2014/main" id="{67124992-87D4-4C3F-8657-CE1116F79313}"/>
                </a:ext>
              </a:extLst>
            </p:cNvPr>
            <p:cNvSpPr/>
            <p:nvPr/>
          </p:nvSpPr>
          <p:spPr>
            <a:xfrm>
              <a:off x="6954679" y="6096016"/>
              <a:ext cx="1217159" cy="365109"/>
            </a:xfrm>
            <a:prstGeom prst="round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sequence</a:t>
              </a:r>
              <a:endParaRPr lang="zh-TW" altLang="en-US" dirty="0">
                <a:solidFill>
                  <a:schemeClr val="tx1"/>
                </a:solidFill>
              </a:endParaRPr>
            </a:p>
          </p:txBody>
        </p:sp>
        <p:sp>
          <p:nvSpPr>
            <p:cNvPr id="162" name="矩形: 圓角 161">
              <a:extLst>
                <a:ext uri="{FF2B5EF4-FFF2-40B4-BE49-F238E27FC236}">
                  <a16:creationId xmlns:a16="http://schemas.microsoft.com/office/drawing/2014/main" id="{6C103B01-FF79-40C9-B46B-CC305175A5C9}"/>
                </a:ext>
              </a:extLst>
            </p:cNvPr>
            <p:cNvSpPr/>
            <p:nvPr/>
          </p:nvSpPr>
          <p:spPr>
            <a:xfrm>
              <a:off x="8283258" y="6096016"/>
              <a:ext cx="1050416" cy="365109"/>
            </a:xfrm>
            <a:prstGeom prst="round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features</a:t>
              </a:r>
              <a:endParaRPr lang="zh-TW" altLang="en-US" dirty="0">
                <a:solidFill>
                  <a:schemeClr val="tx1"/>
                </a:solidFill>
              </a:endParaRPr>
            </a:p>
          </p:txBody>
        </p:sp>
      </p:grpSp>
      <p:grpSp>
        <p:nvGrpSpPr>
          <p:cNvPr id="33" name="群組 32">
            <a:extLst>
              <a:ext uri="{FF2B5EF4-FFF2-40B4-BE49-F238E27FC236}">
                <a16:creationId xmlns:a16="http://schemas.microsoft.com/office/drawing/2014/main" id="{7922430D-657A-412D-BA74-56F066157460}"/>
              </a:ext>
            </a:extLst>
          </p:cNvPr>
          <p:cNvGrpSpPr/>
          <p:nvPr/>
        </p:nvGrpSpPr>
        <p:grpSpPr>
          <a:xfrm>
            <a:off x="5626100" y="4042287"/>
            <a:ext cx="5778494" cy="365109"/>
            <a:chOff x="481012" y="2460448"/>
            <a:chExt cx="5778494" cy="365109"/>
          </a:xfrm>
        </p:grpSpPr>
        <p:sp>
          <p:nvSpPr>
            <p:cNvPr id="34" name="矩形: 圓角 33">
              <a:extLst>
                <a:ext uri="{FF2B5EF4-FFF2-40B4-BE49-F238E27FC236}">
                  <a16:creationId xmlns:a16="http://schemas.microsoft.com/office/drawing/2014/main" id="{58307D34-E3EA-4505-9142-B2A757341B5A}"/>
                </a:ext>
              </a:extLst>
            </p:cNvPr>
            <p:cNvSpPr/>
            <p:nvPr/>
          </p:nvSpPr>
          <p:spPr>
            <a:xfrm>
              <a:off x="481012" y="2460448"/>
              <a:ext cx="1217159" cy="365109"/>
            </a:xfrm>
            <a:prstGeom prst="roundRect">
              <a:avLst/>
            </a:prstGeom>
            <a:noFill/>
            <a:ln w="19050">
              <a:solidFill>
                <a:schemeClr val="bg2">
                  <a:lumMod val="1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Batch size</a:t>
              </a:r>
              <a:endParaRPr lang="zh-TW" altLang="en-US" dirty="0">
                <a:solidFill>
                  <a:schemeClr val="tx1"/>
                </a:solidFill>
              </a:endParaRPr>
            </a:p>
          </p:txBody>
        </p:sp>
        <p:sp>
          <p:nvSpPr>
            <p:cNvPr id="35" name="矩形: 圓角 34">
              <a:extLst>
                <a:ext uri="{FF2B5EF4-FFF2-40B4-BE49-F238E27FC236}">
                  <a16:creationId xmlns:a16="http://schemas.microsoft.com/office/drawing/2014/main" id="{0FBB532B-EC10-4AE1-9604-3368EC8CEB8F}"/>
                </a:ext>
              </a:extLst>
            </p:cNvPr>
            <p:cNvSpPr/>
            <p:nvPr/>
          </p:nvSpPr>
          <p:spPr>
            <a:xfrm>
              <a:off x="1809591" y="2460448"/>
              <a:ext cx="1217159" cy="365109"/>
            </a:xfrm>
            <a:prstGeom prst="roundRect">
              <a:avLst/>
            </a:prstGeom>
            <a:noFill/>
            <a:ln w="19050">
              <a:solidFill>
                <a:schemeClr val="bg2">
                  <a:lumMod val="1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sequence</a:t>
              </a:r>
              <a:endParaRPr lang="zh-TW" altLang="en-US" dirty="0">
                <a:solidFill>
                  <a:schemeClr val="tx1"/>
                </a:solidFill>
              </a:endParaRPr>
            </a:p>
          </p:txBody>
        </p:sp>
        <p:sp>
          <p:nvSpPr>
            <p:cNvPr id="36" name="矩形: 圓角 35">
              <a:extLst>
                <a:ext uri="{FF2B5EF4-FFF2-40B4-BE49-F238E27FC236}">
                  <a16:creationId xmlns:a16="http://schemas.microsoft.com/office/drawing/2014/main" id="{8B0B779B-6D4B-4772-B1F9-D32D2C7BA765}"/>
                </a:ext>
              </a:extLst>
            </p:cNvPr>
            <p:cNvSpPr/>
            <p:nvPr/>
          </p:nvSpPr>
          <p:spPr>
            <a:xfrm>
              <a:off x="3138170" y="2460448"/>
              <a:ext cx="1050416" cy="365109"/>
            </a:xfrm>
            <a:prstGeom prst="roundRect">
              <a:avLst/>
            </a:prstGeom>
            <a:noFill/>
            <a:ln w="19050">
              <a:solidFill>
                <a:schemeClr val="bg2">
                  <a:lumMod val="1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channel</a:t>
              </a:r>
              <a:endParaRPr lang="zh-TW" altLang="en-US" dirty="0">
                <a:solidFill>
                  <a:schemeClr val="tx1"/>
                </a:solidFill>
              </a:endParaRPr>
            </a:p>
          </p:txBody>
        </p:sp>
        <p:sp>
          <p:nvSpPr>
            <p:cNvPr id="37" name="矩形: 圓角 36">
              <a:extLst>
                <a:ext uri="{FF2B5EF4-FFF2-40B4-BE49-F238E27FC236}">
                  <a16:creationId xmlns:a16="http://schemas.microsoft.com/office/drawing/2014/main" id="{01037744-62BB-4674-8911-D2A31BEA5B6B}"/>
                </a:ext>
              </a:extLst>
            </p:cNvPr>
            <p:cNvSpPr/>
            <p:nvPr/>
          </p:nvSpPr>
          <p:spPr>
            <a:xfrm>
              <a:off x="4300006" y="2460448"/>
              <a:ext cx="924039" cy="365109"/>
            </a:xfrm>
            <a:prstGeom prst="roundRect">
              <a:avLst/>
            </a:prstGeom>
            <a:noFill/>
            <a:ln w="19050">
              <a:solidFill>
                <a:schemeClr val="bg2">
                  <a:lumMod val="1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height</a:t>
              </a:r>
              <a:endParaRPr lang="zh-TW" altLang="en-US" dirty="0">
                <a:solidFill>
                  <a:schemeClr val="tx1"/>
                </a:solidFill>
              </a:endParaRPr>
            </a:p>
          </p:txBody>
        </p:sp>
        <p:sp>
          <p:nvSpPr>
            <p:cNvPr id="38" name="矩形: 圓角 37">
              <a:extLst>
                <a:ext uri="{FF2B5EF4-FFF2-40B4-BE49-F238E27FC236}">
                  <a16:creationId xmlns:a16="http://schemas.microsoft.com/office/drawing/2014/main" id="{3FEC0047-6470-4657-A5C3-0C81481CA0D3}"/>
                </a:ext>
              </a:extLst>
            </p:cNvPr>
            <p:cNvSpPr/>
            <p:nvPr/>
          </p:nvSpPr>
          <p:spPr>
            <a:xfrm>
              <a:off x="5335466" y="2460448"/>
              <a:ext cx="924040" cy="365109"/>
            </a:xfrm>
            <a:prstGeom prst="roundRect">
              <a:avLst/>
            </a:prstGeom>
            <a:noFill/>
            <a:ln w="19050">
              <a:solidFill>
                <a:schemeClr val="bg2">
                  <a:lumMod val="1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rPr>
                <a:t>weight</a:t>
              </a:r>
              <a:endParaRPr lang="zh-TW" altLang="en-US" dirty="0">
                <a:solidFill>
                  <a:schemeClr val="tx1"/>
                </a:solidFill>
              </a:endParaRPr>
            </a:p>
          </p:txBody>
        </p:sp>
      </p:grpSp>
    </p:spTree>
    <p:extLst>
      <p:ext uri="{BB962C8B-B14F-4D97-AF65-F5344CB8AC3E}">
        <p14:creationId xmlns:p14="http://schemas.microsoft.com/office/powerpoint/2010/main" val="38796248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51"/>
                                        </p:tgtEl>
                                      </p:cBhvr>
                                    </p:animEffect>
                                    <p:set>
                                      <p:cBhvr>
                                        <p:cTn id="7" dur="1" fill="hold">
                                          <p:stCondLst>
                                            <p:cond delay="499"/>
                                          </p:stCondLst>
                                        </p:cTn>
                                        <p:tgtEl>
                                          <p:spTgt spid="15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5"/>
                                        </p:tgtEl>
                                        <p:attrNameLst>
                                          <p:attrName>style.visibility</p:attrName>
                                        </p:attrNameLst>
                                      </p:cBhvr>
                                      <p:to>
                                        <p:strVal val="visible"/>
                                      </p:to>
                                    </p:set>
                                    <p:animEffect transition="in" filter="fade">
                                      <p:cBhvr>
                                        <p:cTn id="12" dur="500"/>
                                        <p:tgtEl>
                                          <p:spTgt spid="15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P spid="15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CB00237B-3A74-43DA-91D7-2D0EBD40192A}"/>
              </a:ext>
            </a:extLst>
          </p:cNvPr>
          <p:cNvSpPr>
            <a:spLocks noGrp="1"/>
          </p:cNvSpPr>
          <p:nvPr>
            <p:ph type="body" sz="quarter" idx="13"/>
          </p:nvPr>
        </p:nvSpPr>
        <p:spPr/>
        <p:txBody>
          <a:bodyPr/>
          <a:lstStyle/>
          <a:p>
            <a:r>
              <a:rPr lang="en-US" altLang="zh-TW" b="1" dirty="0"/>
              <a:t>Introduction</a:t>
            </a:r>
          </a:p>
          <a:p>
            <a:endParaRPr lang="zh-TW" altLang="en-US" dirty="0"/>
          </a:p>
        </p:txBody>
      </p:sp>
      <p:sp>
        <p:nvSpPr>
          <p:cNvPr id="5" name="文字版面配置區 4">
            <a:extLst>
              <a:ext uri="{FF2B5EF4-FFF2-40B4-BE49-F238E27FC236}">
                <a16:creationId xmlns:a16="http://schemas.microsoft.com/office/drawing/2014/main" id="{F182FB30-39E2-4A0C-89E2-06AD609DE3B3}"/>
              </a:ext>
            </a:extLst>
          </p:cNvPr>
          <p:cNvSpPr>
            <a:spLocks noGrp="1"/>
          </p:cNvSpPr>
          <p:nvPr>
            <p:ph type="body" sz="quarter" idx="14"/>
          </p:nvPr>
        </p:nvSpPr>
        <p:spPr/>
        <p:txBody>
          <a:bodyPr/>
          <a:lstStyle/>
          <a:p>
            <a:r>
              <a:rPr lang="en-US" altLang="zh-TW" dirty="0"/>
              <a:t>Model-image  </a:t>
            </a:r>
            <a:endParaRPr lang="zh-TW" altLang="en-US" dirty="0"/>
          </a:p>
        </p:txBody>
      </p:sp>
      <p:sp>
        <p:nvSpPr>
          <p:cNvPr id="138" name="文字方塊 137">
            <a:extLst>
              <a:ext uri="{FF2B5EF4-FFF2-40B4-BE49-F238E27FC236}">
                <a16:creationId xmlns:a16="http://schemas.microsoft.com/office/drawing/2014/main" id="{7933A78F-E3BB-4BC6-88A9-0E14CCA181E4}"/>
              </a:ext>
            </a:extLst>
          </p:cNvPr>
          <p:cNvSpPr txBox="1"/>
          <p:nvPr/>
        </p:nvSpPr>
        <p:spPr>
          <a:xfrm>
            <a:off x="6975148" y="2641267"/>
            <a:ext cx="937966" cy="369332"/>
          </a:xfrm>
          <a:prstGeom prst="rect">
            <a:avLst/>
          </a:prstGeom>
          <a:noFill/>
        </p:spPr>
        <p:txBody>
          <a:bodyPr wrap="square" rtlCol="0">
            <a:spAutoFit/>
          </a:bodyPr>
          <a:lstStyle/>
          <a:p>
            <a:r>
              <a:rPr lang="en-US" altLang="zh-TW" dirty="0"/>
              <a:t>3D CNN</a:t>
            </a:r>
          </a:p>
        </p:txBody>
      </p:sp>
      <p:grpSp>
        <p:nvGrpSpPr>
          <p:cNvPr id="140" name="群組 139">
            <a:extLst>
              <a:ext uri="{FF2B5EF4-FFF2-40B4-BE49-F238E27FC236}">
                <a16:creationId xmlns:a16="http://schemas.microsoft.com/office/drawing/2014/main" id="{5FA8E01B-8653-4660-A2B8-032A8590D36A}"/>
              </a:ext>
            </a:extLst>
          </p:cNvPr>
          <p:cNvGrpSpPr/>
          <p:nvPr/>
        </p:nvGrpSpPr>
        <p:grpSpPr>
          <a:xfrm>
            <a:off x="6753010" y="3114894"/>
            <a:ext cx="1331575" cy="873429"/>
            <a:chOff x="4015626" y="983865"/>
            <a:chExt cx="1331575" cy="873429"/>
          </a:xfrm>
        </p:grpSpPr>
        <p:sp>
          <p:nvSpPr>
            <p:cNvPr id="141" name="矩形: 圓角 140">
              <a:extLst>
                <a:ext uri="{FF2B5EF4-FFF2-40B4-BE49-F238E27FC236}">
                  <a16:creationId xmlns:a16="http://schemas.microsoft.com/office/drawing/2014/main" id="{693B7504-620A-4500-90C7-210A771292D0}"/>
                </a:ext>
              </a:extLst>
            </p:cNvPr>
            <p:cNvSpPr/>
            <p:nvPr/>
          </p:nvSpPr>
          <p:spPr>
            <a:xfrm>
              <a:off x="4015626" y="983865"/>
              <a:ext cx="1331575" cy="233652"/>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Conv3d</a:t>
              </a:r>
            </a:p>
          </p:txBody>
        </p:sp>
        <p:sp>
          <p:nvSpPr>
            <p:cNvPr id="142" name="矩形: 圓角 141">
              <a:extLst>
                <a:ext uri="{FF2B5EF4-FFF2-40B4-BE49-F238E27FC236}">
                  <a16:creationId xmlns:a16="http://schemas.microsoft.com/office/drawing/2014/main" id="{86461F05-B643-4490-A3C9-847FA5349821}"/>
                </a:ext>
              </a:extLst>
            </p:cNvPr>
            <p:cNvSpPr/>
            <p:nvPr/>
          </p:nvSpPr>
          <p:spPr>
            <a:xfrm>
              <a:off x="4015626" y="1283791"/>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Maxpool3d</a:t>
              </a:r>
            </a:p>
          </p:txBody>
        </p:sp>
        <p:sp>
          <p:nvSpPr>
            <p:cNvPr id="144" name="矩形: 圓角 143">
              <a:extLst>
                <a:ext uri="{FF2B5EF4-FFF2-40B4-BE49-F238E27FC236}">
                  <a16:creationId xmlns:a16="http://schemas.microsoft.com/office/drawing/2014/main" id="{21DB75EB-9AC8-4B35-A7CD-A00ADC4901DD}"/>
                </a:ext>
              </a:extLst>
            </p:cNvPr>
            <p:cNvSpPr/>
            <p:nvPr/>
          </p:nvSpPr>
          <p:spPr>
            <a:xfrm>
              <a:off x="4015626" y="1607025"/>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Linear</a:t>
              </a:r>
            </a:p>
          </p:txBody>
        </p:sp>
      </p:grpSp>
      <p:sp>
        <p:nvSpPr>
          <p:cNvPr id="145" name="文字方塊 144">
            <a:extLst>
              <a:ext uri="{FF2B5EF4-FFF2-40B4-BE49-F238E27FC236}">
                <a16:creationId xmlns:a16="http://schemas.microsoft.com/office/drawing/2014/main" id="{10956E3A-0A8F-4E8B-8871-04241F460490}"/>
              </a:ext>
            </a:extLst>
          </p:cNvPr>
          <p:cNvSpPr txBox="1"/>
          <p:nvPr/>
        </p:nvSpPr>
        <p:spPr>
          <a:xfrm>
            <a:off x="5381099" y="393862"/>
            <a:ext cx="3222505" cy="1645563"/>
          </a:xfrm>
          <a:prstGeom prst="roundRect">
            <a:avLst>
              <a:gd name="adj" fmla="val 8509"/>
            </a:avLst>
          </a:prstGeom>
          <a:noFill/>
          <a:ln>
            <a:solidFill>
              <a:schemeClr val="bg2">
                <a:lumMod val="50000"/>
              </a:schemeClr>
            </a:solidFill>
          </a:ln>
        </p:spPr>
        <p:txBody>
          <a:bodyPr wrap="square">
            <a:spAutoFit/>
          </a:bodyPr>
          <a:lstStyle/>
          <a:p>
            <a:r>
              <a:rPr lang="en-US" altLang="zh-TW" sz="2000" dirty="0"/>
              <a:t>For thermal image</a:t>
            </a:r>
          </a:p>
          <a:p>
            <a:r>
              <a:rPr lang="en-US" altLang="zh-TW" b="1" dirty="0"/>
              <a:t>3D CNN</a:t>
            </a:r>
            <a:r>
              <a:rPr lang="en-US" altLang="zh-TW" dirty="0"/>
              <a:t>: </a:t>
            </a:r>
          </a:p>
          <a:p>
            <a:r>
              <a:rPr lang="en-US" altLang="zh-TW" dirty="0"/>
              <a:t>Captures shallow features </a:t>
            </a:r>
          </a:p>
          <a:p>
            <a:r>
              <a:rPr lang="en-US" altLang="zh-TW" b="1" dirty="0"/>
              <a:t>3D </a:t>
            </a:r>
            <a:r>
              <a:rPr lang="en-US" altLang="zh-TW" b="1" dirty="0" err="1"/>
              <a:t>Res_block</a:t>
            </a:r>
            <a:r>
              <a:rPr lang="en-US" altLang="zh-TW" dirty="0"/>
              <a:t>: </a:t>
            </a:r>
          </a:p>
          <a:p>
            <a:r>
              <a:rPr lang="en-US" altLang="zh-TW" dirty="0"/>
              <a:t>Captures deep features</a:t>
            </a:r>
          </a:p>
        </p:txBody>
      </p:sp>
      <p:sp>
        <p:nvSpPr>
          <p:cNvPr id="151" name="文字方塊 150">
            <a:extLst>
              <a:ext uri="{FF2B5EF4-FFF2-40B4-BE49-F238E27FC236}">
                <a16:creationId xmlns:a16="http://schemas.microsoft.com/office/drawing/2014/main" id="{D94A1D16-6E40-4E97-8F97-8D0000CBFF2C}"/>
              </a:ext>
            </a:extLst>
          </p:cNvPr>
          <p:cNvSpPr txBox="1"/>
          <p:nvPr/>
        </p:nvSpPr>
        <p:spPr>
          <a:xfrm>
            <a:off x="3808924" y="6105792"/>
            <a:ext cx="1965917" cy="369332"/>
          </a:xfrm>
          <a:prstGeom prst="rect">
            <a:avLst/>
          </a:prstGeom>
          <a:noFill/>
        </p:spPr>
        <p:txBody>
          <a:bodyPr wrap="square" rtlCol="0">
            <a:spAutoFit/>
          </a:bodyPr>
          <a:lstStyle/>
          <a:p>
            <a:r>
              <a:rPr lang="en-US" altLang="zh-TW" dirty="0"/>
              <a:t>Thermal image</a:t>
            </a:r>
            <a:endParaRPr lang="zh-TW" altLang="en-US" dirty="0"/>
          </a:p>
        </p:txBody>
      </p:sp>
      <p:pic>
        <p:nvPicPr>
          <p:cNvPr id="8" name="圖片 7">
            <a:extLst>
              <a:ext uri="{FF2B5EF4-FFF2-40B4-BE49-F238E27FC236}">
                <a16:creationId xmlns:a16="http://schemas.microsoft.com/office/drawing/2014/main" id="{D8A7154F-EC71-49A6-A4BF-9E6787B41C72}"/>
              </a:ext>
            </a:extLst>
          </p:cNvPr>
          <p:cNvPicPr>
            <a:picLocks noChangeAspect="1"/>
          </p:cNvPicPr>
          <p:nvPr/>
        </p:nvPicPr>
        <p:blipFill>
          <a:blip r:embed="rId3"/>
          <a:stretch>
            <a:fillRect/>
          </a:stretch>
        </p:blipFill>
        <p:spPr>
          <a:xfrm>
            <a:off x="5534975" y="3086022"/>
            <a:ext cx="804552" cy="1063456"/>
          </a:xfrm>
          <a:prstGeom prst="rect">
            <a:avLst/>
          </a:prstGeom>
        </p:spPr>
      </p:pic>
      <p:sp>
        <p:nvSpPr>
          <p:cNvPr id="9" name="文字方塊 8">
            <a:extLst>
              <a:ext uri="{FF2B5EF4-FFF2-40B4-BE49-F238E27FC236}">
                <a16:creationId xmlns:a16="http://schemas.microsoft.com/office/drawing/2014/main" id="{A99BA827-2564-4258-AAA8-4063794EB19C}"/>
              </a:ext>
            </a:extLst>
          </p:cNvPr>
          <p:cNvSpPr txBox="1"/>
          <p:nvPr/>
        </p:nvSpPr>
        <p:spPr>
          <a:xfrm>
            <a:off x="8547616" y="3347001"/>
            <a:ext cx="1561202" cy="400110"/>
          </a:xfrm>
          <a:prstGeom prst="rect">
            <a:avLst/>
          </a:prstGeom>
          <a:noFill/>
        </p:spPr>
        <p:txBody>
          <a:bodyPr wrap="square" rtlCol="0">
            <a:spAutoFit/>
          </a:bodyPr>
          <a:lstStyle/>
          <a:p>
            <a:r>
              <a:rPr lang="en-US" altLang="zh-TW" sz="2000" dirty="0"/>
              <a:t>Features</a:t>
            </a:r>
            <a:endParaRPr lang="zh-TW" altLang="en-US" sz="2000" dirty="0"/>
          </a:p>
        </p:txBody>
      </p:sp>
      <p:grpSp>
        <p:nvGrpSpPr>
          <p:cNvPr id="10" name="群組 9">
            <a:extLst>
              <a:ext uri="{FF2B5EF4-FFF2-40B4-BE49-F238E27FC236}">
                <a16:creationId xmlns:a16="http://schemas.microsoft.com/office/drawing/2014/main" id="{C331D640-CD7C-4065-B69B-41E82E061244}"/>
              </a:ext>
            </a:extLst>
          </p:cNvPr>
          <p:cNvGrpSpPr/>
          <p:nvPr/>
        </p:nvGrpSpPr>
        <p:grpSpPr>
          <a:xfrm>
            <a:off x="608735" y="1546225"/>
            <a:ext cx="4725438" cy="4938510"/>
            <a:chOff x="608735" y="1546225"/>
            <a:chExt cx="4725438" cy="4938510"/>
          </a:xfrm>
        </p:grpSpPr>
        <p:sp>
          <p:nvSpPr>
            <p:cNvPr id="621" name="矩形: 圓角 620">
              <a:extLst>
                <a:ext uri="{FF2B5EF4-FFF2-40B4-BE49-F238E27FC236}">
                  <a16:creationId xmlns:a16="http://schemas.microsoft.com/office/drawing/2014/main" id="{413770EB-A8E3-44A4-8ACA-7AB5020C0C76}"/>
                </a:ext>
              </a:extLst>
            </p:cNvPr>
            <p:cNvSpPr/>
            <p:nvPr/>
          </p:nvSpPr>
          <p:spPr>
            <a:xfrm>
              <a:off x="2137441" y="3540620"/>
              <a:ext cx="2997172"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72" name="矩形: 圓角 771">
              <a:extLst>
                <a:ext uri="{FF2B5EF4-FFF2-40B4-BE49-F238E27FC236}">
                  <a16:creationId xmlns:a16="http://schemas.microsoft.com/office/drawing/2014/main" id="{4102F527-0FA6-4CFD-A41A-07FEF4AE78AB}"/>
                </a:ext>
              </a:extLst>
            </p:cNvPr>
            <p:cNvSpPr/>
            <p:nvPr/>
          </p:nvSpPr>
          <p:spPr>
            <a:xfrm>
              <a:off x="1011462" y="2533942"/>
              <a:ext cx="2276734"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72" name="矩形: 圓角 371">
              <a:extLst>
                <a:ext uri="{FF2B5EF4-FFF2-40B4-BE49-F238E27FC236}">
                  <a16:creationId xmlns:a16="http://schemas.microsoft.com/office/drawing/2014/main" id="{A7FD037F-7A60-4AC0-B11A-8F90E75BEDED}"/>
                </a:ext>
              </a:extLst>
            </p:cNvPr>
            <p:cNvSpPr/>
            <p:nvPr/>
          </p:nvSpPr>
          <p:spPr>
            <a:xfrm>
              <a:off x="1608790" y="1546225"/>
              <a:ext cx="1083508" cy="347359"/>
            </a:xfrm>
            <a:prstGeom prst="roundRect">
              <a:avLst/>
            </a:prstGeom>
            <a:solidFill>
              <a:schemeClr val="accent2">
                <a:lumMod val="75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206" name="橢圓 205">
              <a:extLst>
                <a:ext uri="{FF2B5EF4-FFF2-40B4-BE49-F238E27FC236}">
                  <a16:creationId xmlns:a16="http://schemas.microsoft.com/office/drawing/2014/main" id="{7C1AD0CA-EDB5-4221-897A-C31ACC9812D1}"/>
                </a:ext>
              </a:extLst>
            </p:cNvPr>
            <p:cNvSpPr/>
            <p:nvPr/>
          </p:nvSpPr>
          <p:spPr>
            <a:xfrm>
              <a:off x="611360" y="5677160"/>
              <a:ext cx="391886" cy="391886"/>
            </a:xfrm>
            <a:prstGeom prst="ellipse">
              <a:avLst/>
            </a:prstGeom>
            <a:solidFill>
              <a:srgbClr val="FF93A5">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7" name="橢圓 206">
              <a:extLst>
                <a:ext uri="{FF2B5EF4-FFF2-40B4-BE49-F238E27FC236}">
                  <a16:creationId xmlns:a16="http://schemas.microsoft.com/office/drawing/2014/main" id="{B441FBFB-FD4E-4653-981B-D16D1195A300}"/>
                </a:ext>
              </a:extLst>
            </p:cNvPr>
            <p:cNvSpPr/>
            <p:nvPr/>
          </p:nvSpPr>
          <p:spPr>
            <a:xfrm>
              <a:off x="1146506" y="5677160"/>
              <a:ext cx="391886" cy="391886"/>
            </a:xfrm>
            <a:prstGeom prst="ellipse">
              <a:avLst/>
            </a:prstGeom>
            <a:solidFill>
              <a:srgbClr val="FF93A5">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8" name="橢圓 207">
              <a:extLst>
                <a:ext uri="{FF2B5EF4-FFF2-40B4-BE49-F238E27FC236}">
                  <a16:creationId xmlns:a16="http://schemas.microsoft.com/office/drawing/2014/main" id="{9007E9D5-B1E8-439F-9BCA-92BF492FDCCD}"/>
                </a:ext>
              </a:extLst>
            </p:cNvPr>
            <p:cNvSpPr/>
            <p:nvPr/>
          </p:nvSpPr>
          <p:spPr>
            <a:xfrm>
              <a:off x="1681652" y="5677160"/>
              <a:ext cx="391886" cy="391886"/>
            </a:xfrm>
            <a:prstGeom prst="ellipse">
              <a:avLst/>
            </a:prstGeom>
            <a:solidFill>
              <a:srgbClr val="FF93A5">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9" name="橢圓 208">
              <a:extLst>
                <a:ext uri="{FF2B5EF4-FFF2-40B4-BE49-F238E27FC236}">
                  <a16:creationId xmlns:a16="http://schemas.microsoft.com/office/drawing/2014/main" id="{ACABA839-57A4-4837-93F6-096A55E69E0F}"/>
                </a:ext>
              </a:extLst>
            </p:cNvPr>
            <p:cNvSpPr/>
            <p:nvPr/>
          </p:nvSpPr>
          <p:spPr>
            <a:xfrm>
              <a:off x="608735" y="4608890"/>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0" name="橢圓 209">
              <a:extLst>
                <a:ext uri="{FF2B5EF4-FFF2-40B4-BE49-F238E27FC236}">
                  <a16:creationId xmlns:a16="http://schemas.microsoft.com/office/drawing/2014/main" id="{20F39BBC-5F12-4D14-81EA-F13DEE8FA8D5}"/>
                </a:ext>
              </a:extLst>
            </p:cNvPr>
            <p:cNvSpPr/>
            <p:nvPr/>
          </p:nvSpPr>
          <p:spPr>
            <a:xfrm>
              <a:off x="1142979" y="4598154"/>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6" name="橢圓 225">
              <a:extLst>
                <a:ext uri="{FF2B5EF4-FFF2-40B4-BE49-F238E27FC236}">
                  <a16:creationId xmlns:a16="http://schemas.microsoft.com/office/drawing/2014/main" id="{9C50A2DF-3DFA-4BD8-B5EE-55D8D8F699CD}"/>
                </a:ext>
              </a:extLst>
            </p:cNvPr>
            <p:cNvSpPr/>
            <p:nvPr/>
          </p:nvSpPr>
          <p:spPr>
            <a:xfrm>
              <a:off x="1685269" y="460310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5" name="橢圓 244">
              <a:extLst>
                <a:ext uri="{FF2B5EF4-FFF2-40B4-BE49-F238E27FC236}">
                  <a16:creationId xmlns:a16="http://schemas.microsoft.com/office/drawing/2014/main" id="{B69044C7-37BF-4713-919D-C1A3B4273043}"/>
                </a:ext>
              </a:extLst>
            </p:cNvPr>
            <p:cNvSpPr/>
            <p:nvPr/>
          </p:nvSpPr>
          <p:spPr>
            <a:xfrm>
              <a:off x="2238589"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6" name="橢圓 245">
              <a:extLst>
                <a:ext uri="{FF2B5EF4-FFF2-40B4-BE49-F238E27FC236}">
                  <a16:creationId xmlns:a16="http://schemas.microsoft.com/office/drawing/2014/main" id="{E0E42D56-66AE-4C7C-BB56-BAEC1AFE41DD}"/>
                </a:ext>
              </a:extLst>
            </p:cNvPr>
            <p:cNvSpPr/>
            <p:nvPr/>
          </p:nvSpPr>
          <p:spPr>
            <a:xfrm>
              <a:off x="2773735"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9" name="橢圓 248">
              <a:extLst>
                <a:ext uri="{FF2B5EF4-FFF2-40B4-BE49-F238E27FC236}">
                  <a16:creationId xmlns:a16="http://schemas.microsoft.com/office/drawing/2014/main" id="{DCBB4CA1-E952-487D-863F-2AF11CD2EB64}"/>
                </a:ext>
              </a:extLst>
            </p:cNvPr>
            <p:cNvSpPr/>
            <p:nvPr/>
          </p:nvSpPr>
          <p:spPr>
            <a:xfrm>
              <a:off x="3308881"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0" name="橢圓 249">
              <a:extLst>
                <a:ext uri="{FF2B5EF4-FFF2-40B4-BE49-F238E27FC236}">
                  <a16:creationId xmlns:a16="http://schemas.microsoft.com/office/drawing/2014/main" id="{74893BBC-CB5F-453F-9773-715EBB22CEA4}"/>
                </a:ext>
              </a:extLst>
            </p:cNvPr>
            <p:cNvSpPr/>
            <p:nvPr/>
          </p:nvSpPr>
          <p:spPr>
            <a:xfrm>
              <a:off x="2235964" y="4608890"/>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3" name="橢圓 252">
              <a:extLst>
                <a:ext uri="{FF2B5EF4-FFF2-40B4-BE49-F238E27FC236}">
                  <a16:creationId xmlns:a16="http://schemas.microsoft.com/office/drawing/2014/main" id="{5E1E8EE5-68D3-4FA1-867D-1C57E2E8A871}"/>
                </a:ext>
              </a:extLst>
            </p:cNvPr>
            <p:cNvSpPr/>
            <p:nvPr/>
          </p:nvSpPr>
          <p:spPr>
            <a:xfrm>
              <a:off x="2770208" y="4598154"/>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66" name="橢圓 265">
              <a:extLst>
                <a:ext uri="{FF2B5EF4-FFF2-40B4-BE49-F238E27FC236}">
                  <a16:creationId xmlns:a16="http://schemas.microsoft.com/office/drawing/2014/main" id="{327AC0CB-AC27-4E71-954B-CFA7FDAD344F}"/>
                </a:ext>
              </a:extLst>
            </p:cNvPr>
            <p:cNvSpPr/>
            <p:nvPr/>
          </p:nvSpPr>
          <p:spPr>
            <a:xfrm>
              <a:off x="3312498" y="4603106"/>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90" name="橢圓 489">
              <a:extLst>
                <a:ext uri="{FF2B5EF4-FFF2-40B4-BE49-F238E27FC236}">
                  <a16:creationId xmlns:a16="http://schemas.microsoft.com/office/drawing/2014/main" id="{717A5547-C40D-4418-8B79-008E4C65349E}"/>
                </a:ext>
              </a:extLst>
            </p:cNvPr>
            <p:cNvSpPr/>
            <p:nvPr/>
          </p:nvSpPr>
          <p:spPr>
            <a:xfrm>
              <a:off x="1140801" y="3594924"/>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92" name="橢圓 491">
              <a:extLst>
                <a:ext uri="{FF2B5EF4-FFF2-40B4-BE49-F238E27FC236}">
                  <a16:creationId xmlns:a16="http://schemas.microsoft.com/office/drawing/2014/main" id="{2BE0F368-7CEF-442B-AE30-914B7A2D6BFB}"/>
                </a:ext>
              </a:extLst>
            </p:cNvPr>
            <p:cNvSpPr/>
            <p:nvPr/>
          </p:nvSpPr>
          <p:spPr>
            <a:xfrm>
              <a:off x="1681652" y="3591221"/>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94" name="橢圓 493">
              <a:extLst>
                <a:ext uri="{FF2B5EF4-FFF2-40B4-BE49-F238E27FC236}">
                  <a16:creationId xmlns:a16="http://schemas.microsoft.com/office/drawing/2014/main" id="{2C11475B-8D6C-41B1-9978-4AE2520032F1}"/>
                </a:ext>
              </a:extLst>
            </p:cNvPr>
            <p:cNvSpPr/>
            <p:nvPr/>
          </p:nvSpPr>
          <p:spPr>
            <a:xfrm>
              <a:off x="2222503" y="3587517"/>
              <a:ext cx="391886" cy="39188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96" name="橢圓 495">
              <a:extLst>
                <a:ext uri="{FF2B5EF4-FFF2-40B4-BE49-F238E27FC236}">
                  <a16:creationId xmlns:a16="http://schemas.microsoft.com/office/drawing/2014/main" id="{22866677-5A92-4C3D-8AA5-D017D9B2A041}"/>
                </a:ext>
              </a:extLst>
            </p:cNvPr>
            <p:cNvSpPr/>
            <p:nvPr/>
          </p:nvSpPr>
          <p:spPr>
            <a:xfrm>
              <a:off x="2763353" y="3587517"/>
              <a:ext cx="391886" cy="39188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12" name="橢圓 511">
              <a:extLst>
                <a:ext uri="{FF2B5EF4-FFF2-40B4-BE49-F238E27FC236}">
                  <a16:creationId xmlns:a16="http://schemas.microsoft.com/office/drawing/2014/main" id="{A8B77C5D-9D68-4B5C-A79E-9E2BC02D36FF}"/>
                </a:ext>
              </a:extLst>
            </p:cNvPr>
            <p:cNvSpPr/>
            <p:nvPr/>
          </p:nvSpPr>
          <p:spPr>
            <a:xfrm>
              <a:off x="1395205"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13" name="橢圓 512">
              <a:extLst>
                <a:ext uri="{FF2B5EF4-FFF2-40B4-BE49-F238E27FC236}">
                  <a16:creationId xmlns:a16="http://schemas.microsoft.com/office/drawing/2014/main" id="{62015C8A-DF43-40FC-B584-C25E6BFE68AC}"/>
                </a:ext>
              </a:extLst>
            </p:cNvPr>
            <p:cNvSpPr/>
            <p:nvPr/>
          </p:nvSpPr>
          <p:spPr>
            <a:xfrm>
              <a:off x="1937881"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14" name="橢圓 513">
              <a:extLst>
                <a:ext uri="{FF2B5EF4-FFF2-40B4-BE49-F238E27FC236}">
                  <a16:creationId xmlns:a16="http://schemas.microsoft.com/office/drawing/2014/main" id="{07A2D05F-6C3E-4C4A-A967-E70635750E83}"/>
                </a:ext>
              </a:extLst>
            </p:cNvPr>
            <p:cNvSpPr/>
            <p:nvPr/>
          </p:nvSpPr>
          <p:spPr>
            <a:xfrm>
              <a:off x="2480557"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43" name="橢圓 642">
              <a:extLst>
                <a:ext uri="{FF2B5EF4-FFF2-40B4-BE49-F238E27FC236}">
                  <a16:creationId xmlns:a16="http://schemas.microsoft.com/office/drawing/2014/main" id="{41550632-AC74-4CB1-A832-871D618D4AC5}"/>
                </a:ext>
              </a:extLst>
            </p:cNvPr>
            <p:cNvSpPr/>
            <p:nvPr/>
          </p:nvSpPr>
          <p:spPr>
            <a:xfrm>
              <a:off x="3868378" y="5677160"/>
              <a:ext cx="391886" cy="391886"/>
            </a:xfrm>
            <a:prstGeom prst="ellipse">
              <a:avLst/>
            </a:prstGeom>
            <a:solidFill>
              <a:schemeClr val="accent6">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44" name="橢圓 643">
              <a:extLst>
                <a:ext uri="{FF2B5EF4-FFF2-40B4-BE49-F238E27FC236}">
                  <a16:creationId xmlns:a16="http://schemas.microsoft.com/office/drawing/2014/main" id="{400B0021-4A9B-4164-9697-5286353F882B}"/>
                </a:ext>
              </a:extLst>
            </p:cNvPr>
            <p:cNvSpPr/>
            <p:nvPr/>
          </p:nvSpPr>
          <p:spPr>
            <a:xfrm>
              <a:off x="4403524" y="5677160"/>
              <a:ext cx="391886" cy="391886"/>
            </a:xfrm>
            <a:prstGeom prst="ellipse">
              <a:avLst/>
            </a:prstGeom>
            <a:solidFill>
              <a:schemeClr val="accent6">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45" name="橢圓 644">
              <a:extLst>
                <a:ext uri="{FF2B5EF4-FFF2-40B4-BE49-F238E27FC236}">
                  <a16:creationId xmlns:a16="http://schemas.microsoft.com/office/drawing/2014/main" id="{2B7044C8-50D4-45E9-9EE7-EA6B83CB204D}"/>
                </a:ext>
              </a:extLst>
            </p:cNvPr>
            <p:cNvSpPr/>
            <p:nvPr/>
          </p:nvSpPr>
          <p:spPr>
            <a:xfrm>
              <a:off x="4938670" y="5677160"/>
              <a:ext cx="391886" cy="391886"/>
            </a:xfrm>
            <a:prstGeom prst="ellipse">
              <a:avLst/>
            </a:prstGeom>
            <a:solidFill>
              <a:schemeClr val="accent6">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46" name="橢圓 645">
              <a:extLst>
                <a:ext uri="{FF2B5EF4-FFF2-40B4-BE49-F238E27FC236}">
                  <a16:creationId xmlns:a16="http://schemas.microsoft.com/office/drawing/2014/main" id="{A74CB14A-CE71-41D0-80B1-00F294492128}"/>
                </a:ext>
              </a:extLst>
            </p:cNvPr>
            <p:cNvSpPr/>
            <p:nvPr/>
          </p:nvSpPr>
          <p:spPr>
            <a:xfrm>
              <a:off x="3865753" y="4608890"/>
              <a:ext cx="391886" cy="39188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47" name="橢圓 646">
              <a:extLst>
                <a:ext uri="{FF2B5EF4-FFF2-40B4-BE49-F238E27FC236}">
                  <a16:creationId xmlns:a16="http://schemas.microsoft.com/office/drawing/2014/main" id="{5570F8C0-7BD2-4503-B542-A1BE6559B62C}"/>
                </a:ext>
              </a:extLst>
            </p:cNvPr>
            <p:cNvSpPr/>
            <p:nvPr/>
          </p:nvSpPr>
          <p:spPr>
            <a:xfrm>
              <a:off x="4399997" y="4598154"/>
              <a:ext cx="391886" cy="39188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48" name="橢圓 647">
              <a:extLst>
                <a:ext uri="{FF2B5EF4-FFF2-40B4-BE49-F238E27FC236}">
                  <a16:creationId xmlns:a16="http://schemas.microsoft.com/office/drawing/2014/main" id="{8410A2AE-69C0-43A2-B574-84675F19F9D4}"/>
                </a:ext>
              </a:extLst>
            </p:cNvPr>
            <p:cNvSpPr/>
            <p:nvPr/>
          </p:nvSpPr>
          <p:spPr>
            <a:xfrm>
              <a:off x="4942287" y="4603106"/>
              <a:ext cx="391886" cy="39188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49" name="橢圓 648">
              <a:extLst>
                <a:ext uri="{FF2B5EF4-FFF2-40B4-BE49-F238E27FC236}">
                  <a16:creationId xmlns:a16="http://schemas.microsoft.com/office/drawing/2014/main" id="{4B58CC67-BC02-4EED-9AE2-2A4CE5FE5AF8}"/>
                </a:ext>
              </a:extLst>
            </p:cNvPr>
            <p:cNvSpPr/>
            <p:nvPr/>
          </p:nvSpPr>
          <p:spPr>
            <a:xfrm>
              <a:off x="4094210" y="3583212"/>
              <a:ext cx="391886" cy="39188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50" name="橢圓 649">
              <a:extLst>
                <a:ext uri="{FF2B5EF4-FFF2-40B4-BE49-F238E27FC236}">
                  <a16:creationId xmlns:a16="http://schemas.microsoft.com/office/drawing/2014/main" id="{830B8F0C-57E6-4B80-8B65-867F27393E8F}"/>
                </a:ext>
              </a:extLst>
            </p:cNvPr>
            <p:cNvSpPr/>
            <p:nvPr/>
          </p:nvSpPr>
          <p:spPr>
            <a:xfrm>
              <a:off x="4674824" y="3583212"/>
              <a:ext cx="391886" cy="39188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6" name="文字方塊 145">
              <a:extLst>
                <a:ext uri="{FF2B5EF4-FFF2-40B4-BE49-F238E27FC236}">
                  <a16:creationId xmlns:a16="http://schemas.microsoft.com/office/drawing/2014/main" id="{032D190F-DF26-45ED-BDEF-669BF68852DD}"/>
                </a:ext>
              </a:extLst>
            </p:cNvPr>
            <p:cNvSpPr txBox="1"/>
            <p:nvPr/>
          </p:nvSpPr>
          <p:spPr>
            <a:xfrm>
              <a:off x="2210007" y="6111576"/>
              <a:ext cx="1965917" cy="369332"/>
            </a:xfrm>
            <a:prstGeom prst="rect">
              <a:avLst/>
            </a:prstGeom>
            <a:noFill/>
          </p:spPr>
          <p:txBody>
            <a:bodyPr wrap="square" rtlCol="0">
              <a:spAutoFit/>
            </a:bodyPr>
            <a:lstStyle/>
            <a:p>
              <a:r>
                <a:rPr lang="en-US" altLang="zh-TW" dirty="0"/>
                <a:t>Thermal image</a:t>
              </a:r>
              <a:endParaRPr lang="zh-TW" altLang="en-US" dirty="0"/>
            </a:p>
          </p:txBody>
        </p:sp>
        <p:sp>
          <p:nvSpPr>
            <p:cNvPr id="148" name="文字方塊 147">
              <a:extLst>
                <a:ext uri="{FF2B5EF4-FFF2-40B4-BE49-F238E27FC236}">
                  <a16:creationId xmlns:a16="http://schemas.microsoft.com/office/drawing/2014/main" id="{22895143-A350-4150-9B87-110802B7C20C}"/>
                </a:ext>
              </a:extLst>
            </p:cNvPr>
            <p:cNvSpPr txBox="1"/>
            <p:nvPr/>
          </p:nvSpPr>
          <p:spPr>
            <a:xfrm>
              <a:off x="734293" y="6115403"/>
              <a:ext cx="1965917" cy="369332"/>
            </a:xfrm>
            <a:prstGeom prst="rect">
              <a:avLst/>
            </a:prstGeom>
            <a:noFill/>
          </p:spPr>
          <p:txBody>
            <a:bodyPr wrap="square" rtlCol="0">
              <a:spAutoFit/>
            </a:bodyPr>
            <a:lstStyle/>
            <a:p>
              <a:r>
                <a:rPr lang="en-US" altLang="zh-TW" dirty="0"/>
                <a:t>Sensor data</a:t>
              </a:r>
              <a:endParaRPr lang="zh-TW" altLang="en-US" dirty="0"/>
            </a:p>
          </p:txBody>
        </p:sp>
        <p:sp>
          <p:nvSpPr>
            <p:cNvPr id="152" name="箭號: 向右 151">
              <a:extLst>
                <a:ext uri="{FF2B5EF4-FFF2-40B4-BE49-F238E27FC236}">
                  <a16:creationId xmlns:a16="http://schemas.microsoft.com/office/drawing/2014/main" id="{8AF93295-9216-4A1A-8B3A-98AA6A0FA008}"/>
                </a:ext>
              </a:extLst>
            </p:cNvPr>
            <p:cNvSpPr/>
            <p:nvPr/>
          </p:nvSpPr>
          <p:spPr>
            <a:xfrm rot="16200000">
              <a:off x="1111572"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3" name="箭號: 向右 152">
              <a:extLst>
                <a:ext uri="{FF2B5EF4-FFF2-40B4-BE49-F238E27FC236}">
                  <a16:creationId xmlns:a16="http://schemas.microsoft.com/office/drawing/2014/main" id="{9774E348-04C3-4464-88BB-DA2C52EAC385}"/>
                </a:ext>
              </a:extLst>
            </p:cNvPr>
            <p:cNvSpPr/>
            <p:nvPr/>
          </p:nvSpPr>
          <p:spPr>
            <a:xfrm rot="16200000">
              <a:off x="2712762"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4" name="箭號: 向右 153">
              <a:extLst>
                <a:ext uri="{FF2B5EF4-FFF2-40B4-BE49-F238E27FC236}">
                  <a16:creationId xmlns:a16="http://schemas.microsoft.com/office/drawing/2014/main" id="{22D9E307-0C61-4569-8FE4-A67AFA0FD284}"/>
                </a:ext>
              </a:extLst>
            </p:cNvPr>
            <p:cNvSpPr/>
            <p:nvPr/>
          </p:nvSpPr>
          <p:spPr>
            <a:xfrm rot="16200000">
              <a:off x="4349406"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5" name="箭號: 向右 154">
              <a:extLst>
                <a:ext uri="{FF2B5EF4-FFF2-40B4-BE49-F238E27FC236}">
                  <a16:creationId xmlns:a16="http://schemas.microsoft.com/office/drawing/2014/main" id="{82CB0CA7-8EE5-4B32-A9AE-C35F078A8D22}"/>
                </a:ext>
              </a:extLst>
            </p:cNvPr>
            <p:cNvSpPr/>
            <p:nvPr/>
          </p:nvSpPr>
          <p:spPr>
            <a:xfrm rot="16200000">
              <a:off x="1308171" y="4203383"/>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9" name="箭號: 向右 158">
              <a:extLst>
                <a:ext uri="{FF2B5EF4-FFF2-40B4-BE49-F238E27FC236}">
                  <a16:creationId xmlns:a16="http://schemas.microsoft.com/office/drawing/2014/main" id="{EE90C323-D551-4427-9782-612C4233C89B}"/>
                </a:ext>
              </a:extLst>
            </p:cNvPr>
            <p:cNvSpPr/>
            <p:nvPr/>
          </p:nvSpPr>
          <p:spPr>
            <a:xfrm rot="18983395">
              <a:off x="2856429" y="4179845"/>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0" name="箭號: 向右 159">
              <a:extLst>
                <a:ext uri="{FF2B5EF4-FFF2-40B4-BE49-F238E27FC236}">
                  <a16:creationId xmlns:a16="http://schemas.microsoft.com/office/drawing/2014/main" id="{AB6E76A9-8FC3-4E2D-B6FD-288A5EA1B193}"/>
                </a:ext>
              </a:extLst>
            </p:cNvPr>
            <p:cNvSpPr/>
            <p:nvPr/>
          </p:nvSpPr>
          <p:spPr>
            <a:xfrm rot="2616605" flipH="1">
              <a:off x="4239562" y="420471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1" name="箭號: 向右 160">
              <a:extLst>
                <a:ext uri="{FF2B5EF4-FFF2-40B4-BE49-F238E27FC236}">
                  <a16:creationId xmlns:a16="http://schemas.microsoft.com/office/drawing/2014/main" id="{6B41D2F4-443E-467B-B783-D58A0CFDF584}"/>
                </a:ext>
              </a:extLst>
            </p:cNvPr>
            <p:cNvSpPr/>
            <p:nvPr/>
          </p:nvSpPr>
          <p:spPr>
            <a:xfrm rot="13867729">
              <a:off x="3102733" y="319512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2" name="箭號: 向右 161">
              <a:extLst>
                <a:ext uri="{FF2B5EF4-FFF2-40B4-BE49-F238E27FC236}">
                  <a16:creationId xmlns:a16="http://schemas.microsoft.com/office/drawing/2014/main" id="{AA01C4E8-6109-4AEF-9D4E-1A910108A3D0}"/>
                </a:ext>
              </a:extLst>
            </p:cNvPr>
            <p:cNvSpPr/>
            <p:nvPr/>
          </p:nvSpPr>
          <p:spPr>
            <a:xfrm rot="7732271" flipH="1">
              <a:off x="1431755" y="3195122"/>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3" name="箭號: 向右 162">
              <a:extLst>
                <a:ext uri="{FF2B5EF4-FFF2-40B4-BE49-F238E27FC236}">
                  <a16:creationId xmlns:a16="http://schemas.microsoft.com/office/drawing/2014/main" id="{57F29C19-3A7C-4E8B-97D4-EC443DE20AFB}"/>
                </a:ext>
              </a:extLst>
            </p:cNvPr>
            <p:cNvSpPr/>
            <p:nvPr/>
          </p:nvSpPr>
          <p:spPr>
            <a:xfrm rot="16200000">
              <a:off x="1901279" y="2132578"/>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Tree>
    <p:extLst>
      <p:ext uri="{BB962C8B-B14F-4D97-AF65-F5344CB8AC3E}">
        <p14:creationId xmlns:p14="http://schemas.microsoft.com/office/powerpoint/2010/main" val="594650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8"/>
                                        </p:tgtEl>
                                        <p:attrNameLst>
                                          <p:attrName>style.visibility</p:attrName>
                                        </p:attrNameLst>
                                      </p:cBhvr>
                                      <p:to>
                                        <p:strVal val="visible"/>
                                      </p:to>
                                    </p:set>
                                    <p:animEffect transition="in" filter="fade">
                                      <p:cBhvr>
                                        <p:cTn id="12" dur="500"/>
                                        <p:tgtEl>
                                          <p:spTgt spid="138"/>
                                        </p:tgtEl>
                                      </p:cBhvr>
                                    </p:animEffect>
                                  </p:childTnLst>
                                </p:cTn>
                              </p:par>
                              <p:par>
                                <p:cTn id="13" presetID="10" presetClass="entr" presetSubtype="0" fill="hold" nodeType="withEffect">
                                  <p:stCondLst>
                                    <p:cond delay="0"/>
                                  </p:stCondLst>
                                  <p:childTnLst>
                                    <p:set>
                                      <p:cBhvr>
                                        <p:cTn id="14" dur="1" fill="hold">
                                          <p:stCondLst>
                                            <p:cond delay="0"/>
                                          </p:stCondLst>
                                        </p:cTn>
                                        <p:tgtEl>
                                          <p:spTgt spid="140"/>
                                        </p:tgtEl>
                                        <p:attrNameLst>
                                          <p:attrName>style.visibility</p:attrName>
                                        </p:attrNameLst>
                                      </p:cBhvr>
                                      <p:to>
                                        <p:strVal val="visible"/>
                                      </p:to>
                                    </p:set>
                                    <p:animEffect transition="in" filter="fade">
                                      <p:cBhvr>
                                        <p:cTn id="15" dur="500"/>
                                        <p:tgtEl>
                                          <p:spTgt spid="14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CB00237B-3A74-43DA-91D7-2D0EBD40192A}"/>
              </a:ext>
            </a:extLst>
          </p:cNvPr>
          <p:cNvSpPr>
            <a:spLocks noGrp="1"/>
          </p:cNvSpPr>
          <p:nvPr>
            <p:ph type="body" sz="quarter" idx="13"/>
          </p:nvPr>
        </p:nvSpPr>
        <p:spPr/>
        <p:txBody>
          <a:bodyPr/>
          <a:lstStyle/>
          <a:p>
            <a:r>
              <a:rPr lang="en-US" altLang="zh-TW" b="1" dirty="0"/>
              <a:t>Introduction</a:t>
            </a:r>
          </a:p>
          <a:p>
            <a:endParaRPr lang="zh-TW" altLang="en-US" dirty="0"/>
          </a:p>
        </p:txBody>
      </p:sp>
      <p:sp>
        <p:nvSpPr>
          <p:cNvPr id="5" name="文字版面配置區 4">
            <a:extLst>
              <a:ext uri="{FF2B5EF4-FFF2-40B4-BE49-F238E27FC236}">
                <a16:creationId xmlns:a16="http://schemas.microsoft.com/office/drawing/2014/main" id="{F182FB30-39E2-4A0C-89E2-06AD609DE3B3}"/>
              </a:ext>
            </a:extLst>
          </p:cNvPr>
          <p:cNvSpPr>
            <a:spLocks noGrp="1"/>
          </p:cNvSpPr>
          <p:nvPr>
            <p:ph type="body" sz="quarter" idx="14"/>
          </p:nvPr>
        </p:nvSpPr>
        <p:spPr/>
        <p:txBody>
          <a:bodyPr/>
          <a:lstStyle/>
          <a:p>
            <a:r>
              <a:rPr lang="en-US" altLang="zh-TW" dirty="0"/>
              <a:t>Model-image</a:t>
            </a:r>
            <a:endParaRPr lang="zh-TW" altLang="en-US" dirty="0"/>
          </a:p>
        </p:txBody>
      </p:sp>
      <p:grpSp>
        <p:nvGrpSpPr>
          <p:cNvPr id="112" name="群組 111">
            <a:extLst>
              <a:ext uri="{FF2B5EF4-FFF2-40B4-BE49-F238E27FC236}">
                <a16:creationId xmlns:a16="http://schemas.microsoft.com/office/drawing/2014/main" id="{CCBEA661-DB9C-45B0-8208-A3C14932ACE3}"/>
              </a:ext>
            </a:extLst>
          </p:cNvPr>
          <p:cNvGrpSpPr/>
          <p:nvPr/>
        </p:nvGrpSpPr>
        <p:grpSpPr>
          <a:xfrm>
            <a:off x="6799934" y="4730254"/>
            <a:ext cx="1331575" cy="1502170"/>
            <a:chOff x="4015626" y="983865"/>
            <a:chExt cx="1331575" cy="1502170"/>
          </a:xfrm>
        </p:grpSpPr>
        <p:sp>
          <p:nvSpPr>
            <p:cNvPr id="114" name="矩形: 圓角 113">
              <a:extLst>
                <a:ext uri="{FF2B5EF4-FFF2-40B4-BE49-F238E27FC236}">
                  <a16:creationId xmlns:a16="http://schemas.microsoft.com/office/drawing/2014/main" id="{22AD5023-279C-4FC0-91DE-21DE827D41BC}"/>
                </a:ext>
              </a:extLst>
            </p:cNvPr>
            <p:cNvSpPr/>
            <p:nvPr/>
          </p:nvSpPr>
          <p:spPr>
            <a:xfrm>
              <a:off x="4015626" y="983865"/>
              <a:ext cx="1331575" cy="233652"/>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Conv3d</a:t>
              </a:r>
            </a:p>
          </p:txBody>
        </p:sp>
        <p:sp>
          <p:nvSpPr>
            <p:cNvPr id="116" name="矩形: 圓角 115">
              <a:extLst>
                <a:ext uri="{FF2B5EF4-FFF2-40B4-BE49-F238E27FC236}">
                  <a16:creationId xmlns:a16="http://schemas.microsoft.com/office/drawing/2014/main" id="{B4749820-0922-4986-964E-166044678286}"/>
                </a:ext>
              </a:extLst>
            </p:cNvPr>
            <p:cNvSpPr/>
            <p:nvPr/>
          </p:nvSpPr>
          <p:spPr>
            <a:xfrm>
              <a:off x="4015626" y="1283791"/>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BatchNorm3d</a:t>
              </a:r>
            </a:p>
          </p:txBody>
        </p:sp>
        <p:sp>
          <p:nvSpPr>
            <p:cNvPr id="118" name="矩形: 圓角 117">
              <a:extLst>
                <a:ext uri="{FF2B5EF4-FFF2-40B4-BE49-F238E27FC236}">
                  <a16:creationId xmlns:a16="http://schemas.microsoft.com/office/drawing/2014/main" id="{FADE4FE4-BB3D-4CF5-A843-F8B00974A074}"/>
                </a:ext>
              </a:extLst>
            </p:cNvPr>
            <p:cNvSpPr/>
            <p:nvPr/>
          </p:nvSpPr>
          <p:spPr>
            <a:xfrm>
              <a:off x="4015626" y="1583718"/>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Layer1</a:t>
              </a:r>
            </a:p>
          </p:txBody>
        </p:sp>
        <p:sp>
          <p:nvSpPr>
            <p:cNvPr id="120" name="矩形: 圓角 119">
              <a:extLst>
                <a:ext uri="{FF2B5EF4-FFF2-40B4-BE49-F238E27FC236}">
                  <a16:creationId xmlns:a16="http://schemas.microsoft.com/office/drawing/2014/main" id="{94C7816E-025A-4B9A-A02E-8C9580E47A56}"/>
                </a:ext>
              </a:extLst>
            </p:cNvPr>
            <p:cNvSpPr/>
            <p:nvPr/>
          </p:nvSpPr>
          <p:spPr>
            <a:xfrm>
              <a:off x="4015626" y="1906568"/>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Layer2</a:t>
              </a:r>
            </a:p>
          </p:txBody>
        </p:sp>
        <p:sp>
          <p:nvSpPr>
            <p:cNvPr id="121" name="矩形: 圓角 120">
              <a:extLst>
                <a:ext uri="{FF2B5EF4-FFF2-40B4-BE49-F238E27FC236}">
                  <a16:creationId xmlns:a16="http://schemas.microsoft.com/office/drawing/2014/main" id="{72BED28B-7FAA-45DC-8662-895C1ED618BA}"/>
                </a:ext>
              </a:extLst>
            </p:cNvPr>
            <p:cNvSpPr/>
            <p:nvPr/>
          </p:nvSpPr>
          <p:spPr>
            <a:xfrm>
              <a:off x="4015626" y="2235766"/>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Linear</a:t>
              </a:r>
            </a:p>
          </p:txBody>
        </p:sp>
      </p:grpSp>
      <p:sp>
        <p:nvSpPr>
          <p:cNvPr id="127" name="矩形: 圓角 126">
            <a:extLst>
              <a:ext uri="{FF2B5EF4-FFF2-40B4-BE49-F238E27FC236}">
                <a16:creationId xmlns:a16="http://schemas.microsoft.com/office/drawing/2014/main" id="{C0FE27D9-8967-4B1B-B2A5-B8CE3A8CD96B}"/>
              </a:ext>
            </a:extLst>
          </p:cNvPr>
          <p:cNvSpPr/>
          <p:nvPr/>
        </p:nvSpPr>
        <p:spPr>
          <a:xfrm>
            <a:off x="8903576" y="4938615"/>
            <a:ext cx="1450810" cy="1678953"/>
          </a:xfrm>
          <a:prstGeom prst="roundRect">
            <a:avLst/>
          </a:prstGeom>
          <a:solidFill>
            <a:schemeClr val="accent3">
              <a:lumMod val="60000"/>
              <a:lumOff val="4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8" name="矩形: 圓角 127">
            <a:extLst>
              <a:ext uri="{FF2B5EF4-FFF2-40B4-BE49-F238E27FC236}">
                <a16:creationId xmlns:a16="http://schemas.microsoft.com/office/drawing/2014/main" id="{73FD2B48-37A6-4E7F-93E1-9D79B566097F}"/>
              </a:ext>
            </a:extLst>
          </p:cNvPr>
          <p:cNvSpPr/>
          <p:nvPr/>
        </p:nvSpPr>
        <p:spPr>
          <a:xfrm>
            <a:off x="8970498" y="5199632"/>
            <a:ext cx="1331575" cy="202109"/>
          </a:xfrm>
          <a:prstGeom prst="roundRect">
            <a:avLst/>
          </a:prstGeom>
          <a:solidFill>
            <a:schemeClr val="accent5">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Conv3d</a:t>
            </a:r>
          </a:p>
        </p:txBody>
      </p:sp>
      <p:sp>
        <p:nvSpPr>
          <p:cNvPr id="130" name="矩形: 圓角 129">
            <a:extLst>
              <a:ext uri="{FF2B5EF4-FFF2-40B4-BE49-F238E27FC236}">
                <a16:creationId xmlns:a16="http://schemas.microsoft.com/office/drawing/2014/main" id="{36B8BD65-C2EC-440E-81DC-5514CCF1F2D0}"/>
              </a:ext>
            </a:extLst>
          </p:cNvPr>
          <p:cNvSpPr/>
          <p:nvPr/>
        </p:nvSpPr>
        <p:spPr>
          <a:xfrm>
            <a:off x="8970498" y="5459068"/>
            <a:ext cx="1331575" cy="216483"/>
          </a:xfrm>
          <a:prstGeom prst="roundRect">
            <a:avLst/>
          </a:prstGeom>
          <a:solidFill>
            <a:schemeClr val="accent5">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BatchNorm3d</a:t>
            </a:r>
          </a:p>
        </p:txBody>
      </p:sp>
      <p:sp>
        <p:nvSpPr>
          <p:cNvPr id="132" name="矩形: 圓角 131">
            <a:extLst>
              <a:ext uri="{FF2B5EF4-FFF2-40B4-BE49-F238E27FC236}">
                <a16:creationId xmlns:a16="http://schemas.microsoft.com/office/drawing/2014/main" id="{C50DBEA4-F11B-445A-9D58-6FEF07D9257B}"/>
              </a:ext>
            </a:extLst>
          </p:cNvPr>
          <p:cNvSpPr/>
          <p:nvPr/>
        </p:nvSpPr>
        <p:spPr>
          <a:xfrm>
            <a:off x="8970498" y="5725164"/>
            <a:ext cx="1331575" cy="202109"/>
          </a:xfrm>
          <a:prstGeom prst="roundRect">
            <a:avLst/>
          </a:prstGeom>
          <a:solidFill>
            <a:schemeClr val="accent5">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Conv3d</a:t>
            </a:r>
          </a:p>
        </p:txBody>
      </p:sp>
      <p:sp>
        <p:nvSpPr>
          <p:cNvPr id="133" name="矩形: 圓角 132">
            <a:extLst>
              <a:ext uri="{FF2B5EF4-FFF2-40B4-BE49-F238E27FC236}">
                <a16:creationId xmlns:a16="http://schemas.microsoft.com/office/drawing/2014/main" id="{10E9F31F-E081-44D7-9B1A-748D6354199E}"/>
              </a:ext>
            </a:extLst>
          </p:cNvPr>
          <p:cNvSpPr/>
          <p:nvPr/>
        </p:nvSpPr>
        <p:spPr>
          <a:xfrm>
            <a:off x="8970498" y="5984600"/>
            <a:ext cx="1331575" cy="216483"/>
          </a:xfrm>
          <a:prstGeom prst="roundRect">
            <a:avLst/>
          </a:prstGeom>
          <a:solidFill>
            <a:schemeClr val="accent5">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BatchNorm3d</a:t>
            </a:r>
          </a:p>
        </p:txBody>
      </p:sp>
      <p:sp>
        <p:nvSpPr>
          <p:cNvPr id="134" name="矩形: 圓角 133">
            <a:extLst>
              <a:ext uri="{FF2B5EF4-FFF2-40B4-BE49-F238E27FC236}">
                <a16:creationId xmlns:a16="http://schemas.microsoft.com/office/drawing/2014/main" id="{9D4893FE-B6F5-46C7-BB12-C8711B69F9ED}"/>
              </a:ext>
            </a:extLst>
          </p:cNvPr>
          <p:cNvSpPr/>
          <p:nvPr/>
        </p:nvSpPr>
        <p:spPr>
          <a:xfrm>
            <a:off x="8963193" y="6262043"/>
            <a:ext cx="1331575" cy="216483"/>
          </a:xfrm>
          <a:prstGeom prst="roundRect">
            <a:avLst/>
          </a:prstGeom>
          <a:solidFill>
            <a:schemeClr val="accent5">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Shortcut</a:t>
            </a:r>
          </a:p>
        </p:txBody>
      </p:sp>
      <p:sp>
        <p:nvSpPr>
          <p:cNvPr id="136" name="文字方塊 135">
            <a:extLst>
              <a:ext uri="{FF2B5EF4-FFF2-40B4-BE49-F238E27FC236}">
                <a16:creationId xmlns:a16="http://schemas.microsoft.com/office/drawing/2014/main" id="{5D917668-CA50-4177-93A0-2FF8D5F2F811}"/>
              </a:ext>
            </a:extLst>
          </p:cNvPr>
          <p:cNvSpPr txBox="1"/>
          <p:nvPr/>
        </p:nvSpPr>
        <p:spPr>
          <a:xfrm>
            <a:off x="9069765" y="4938615"/>
            <a:ext cx="1398497" cy="266227"/>
          </a:xfrm>
          <a:prstGeom prst="rect">
            <a:avLst/>
          </a:prstGeom>
          <a:noFill/>
        </p:spPr>
        <p:txBody>
          <a:bodyPr wrap="square" rtlCol="0">
            <a:spAutoFit/>
          </a:bodyPr>
          <a:lstStyle/>
          <a:p>
            <a:r>
              <a:rPr lang="en-US" altLang="zh-TW" sz="1400" dirty="0"/>
              <a:t>Basic block*2</a:t>
            </a:r>
            <a:endParaRPr lang="zh-TW" altLang="en-US" sz="1400" dirty="0"/>
          </a:p>
        </p:txBody>
      </p:sp>
      <p:sp>
        <p:nvSpPr>
          <p:cNvPr id="137" name="文字方塊 136">
            <a:extLst>
              <a:ext uri="{FF2B5EF4-FFF2-40B4-BE49-F238E27FC236}">
                <a16:creationId xmlns:a16="http://schemas.microsoft.com/office/drawing/2014/main" id="{31D15E72-D19F-40C5-A5BB-8A3252FD8541}"/>
              </a:ext>
            </a:extLst>
          </p:cNvPr>
          <p:cNvSpPr txBox="1"/>
          <p:nvPr/>
        </p:nvSpPr>
        <p:spPr>
          <a:xfrm>
            <a:off x="6728938" y="4228822"/>
            <a:ext cx="1567627" cy="369332"/>
          </a:xfrm>
          <a:prstGeom prst="rect">
            <a:avLst/>
          </a:prstGeom>
          <a:noFill/>
        </p:spPr>
        <p:txBody>
          <a:bodyPr wrap="square" rtlCol="0">
            <a:spAutoFit/>
          </a:bodyPr>
          <a:lstStyle/>
          <a:p>
            <a:r>
              <a:rPr lang="en-US" altLang="zh-TW" dirty="0"/>
              <a:t>3D </a:t>
            </a:r>
            <a:r>
              <a:rPr lang="en-US" altLang="zh-TW" dirty="0" err="1"/>
              <a:t>Res_block</a:t>
            </a:r>
            <a:endParaRPr lang="en-US" altLang="zh-TW" dirty="0"/>
          </a:p>
        </p:txBody>
      </p:sp>
      <p:sp>
        <p:nvSpPr>
          <p:cNvPr id="138" name="文字方塊 137">
            <a:extLst>
              <a:ext uri="{FF2B5EF4-FFF2-40B4-BE49-F238E27FC236}">
                <a16:creationId xmlns:a16="http://schemas.microsoft.com/office/drawing/2014/main" id="{7933A78F-E3BB-4BC6-88A9-0E14CCA181E4}"/>
              </a:ext>
            </a:extLst>
          </p:cNvPr>
          <p:cNvSpPr txBox="1"/>
          <p:nvPr/>
        </p:nvSpPr>
        <p:spPr>
          <a:xfrm>
            <a:off x="6975148" y="2641267"/>
            <a:ext cx="937966" cy="369332"/>
          </a:xfrm>
          <a:prstGeom prst="rect">
            <a:avLst/>
          </a:prstGeom>
          <a:noFill/>
        </p:spPr>
        <p:txBody>
          <a:bodyPr wrap="square" rtlCol="0">
            <a:spAutoFit/>
          </a:bodyPr>
          <a:lstStyle/>
          <a:p>
            <a:r>
              <a:rPr lang="en-US" altLang="zh-TW" dirty="0"/>
              <a:t>3D CNN</a:t>
            </a:r>
          </a:p>
        </p:txBody>
      </p:sp>
      <p:grpSp>
        <p:nvGrpSpPr>
          <p:cNvPr id="140" name="群組 139">
            <a:extLst>
              <a:ext uri="{FF2B5EF4-FFF2-40B4-BE49-F238E27FC236}">
                <a16:creationId xmlns:a16="http://schemas.microsoft.com/office/drawing/2014/main" id="{5FA8E01B-8653-4660-A2B8-032A8590D36A}"/>
              </a:ext>
            </a:extLst>
          </p:cNvPr>
          <p:cNvGrpSpPr/>
          <p:nvPr/>
        </p:nvGrpSpPr>
        <p:grpSpPr>
          <a:xfrm>
            <a:off x="6753010" y="3114894"/>
            <a:ext cx="1331575" cy="873429"/>
            <a:chOff x="4015626" y="983865"/>
            <a:chExt cx="1331575" cy="873429"/>
          </a:xfrm>
        </p:grpSpPr>
        <p:sp>
          <p:nvSpPr>
            <p:cNvPr id="141" name="矩形: 圓角 140">
              <a:extLst>
                <a:ext uri="{FF2B5EF4-FFF2-40B4-BE49-F238E27FC236}">
                  <a16:creationId xmlns:a16="http://schemas.microsoft.com/office/drawing/2014/main" id="{693B7504-620A-4500-90C7-210A771292D0}"/>
                </a:ext>
              </a:extLst>
            </p:cNvPr>
            <p:cNvSpPr/>
            <p:nvPr/>
          </p:nvSpPr>
          <p:spPr>
            <a:xfrm>
              <a:off x="4015626" y="983865"/>
              <a:ext cx="1331575" cy="233652"/>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Conv3d</a:t>
              </a:r>
            </a:p>
          </p:txBody>
        </p:sp>
        <p:sp>
          <p:nvSpPr>
            <p:cNvPr id="142" name="矩形: 圓角 141">
              <a:extLst>
                <a:ext uri="{FF2B5EF4-FFF2-40B4-BE49-F238E27FC236}">
                  <a16:creationId xmlns:a16="http://schemas.microsoft.com/office/drawing/2014/main" id="{86461F05-B643-4490-A3C9-847FA5349821}"/>
                </a:ext>
              </a:extLst>
            </p:cNvPr>
            <p:cNvSpPr/>
            <p:nvPr/>
          </p:nvSpPr>
          <p:spPr>
            <a:xfrm>
              <a:off x="4015626" y="1283791"/>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Maxpool3d</a:t>
              </a:r>
            </a:p>
          </p:txBody>
        </p:sp>
        <p:sp>
          <p:nvSpPr>
            <p:cNvPr id="144" name="矩形: 圓角 143">
              <a:extLst>
                <a:ext uri="{FF2B5EF4-FFF2-40B4-BE49-F238E27FC236}">
                  <a16:creationId xmlns:a16="http://schemas.microsoft.com/office/drawing/2014/main" id="{21DB75EB-9AC8-4B35-A7CD-A00ADC4901DD}"/>
                </a:ext>
              </a:extLst>
            </p:cNvPr>
            <p:cNvSpPr/>
            <p:nvPr/>
          </p:nvSpPr>
          <p:spPr>
            <a:xfrm>
              <a:off x="4015626" y="1607025"/>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Linear</a:t>
              </a:r>
            </a:p>
          </p:txBody>
        </p:sp>
      </p:grpSp>
      <p:sp>
        <p:nvSpPr>
          <p:cNvPr id="145" name="文字方塊 144">
            <a:extLst>
              <a:ext uri="{FF2B5EF4-FFF2-40B4-BE49-F238E27FC236}">
                <a16:creationId xmlns:a16="http://schemas.microsoft.com/office/drawing/2014/main" id="{10956E3A-0A8F-4E8B-8871-04241F460490}"/>
              </a:ext>
            </a:extLst>
          </p:cNvPr>
          <p:cNvSpPr txBox="1"/>
          <p:nvPr/>
        </p:nvSpPr>
        <p:spPr>
          <a:xfrm>
            <a:off x="5381099" y="393862"/>
            <a:ext cx="3222505" cy="1645563"/>
          </a:xfrm>
          <a:prstGeom prst="roundRect">
            <a:avLst>
              <a:gd name="adj" fmla="val 8509"/>
            </a:avLst>
          </a:prstGeom>
          <a:noFill/>
          <a:ln>
            <a:solidFill>
              <a:schemeClr val="bg2">
                <a:lumMod val="50000"/>
              </a:schemeClr>
            </a:solidFill>
          </a:ln>
        </p:spPr>
        <p:txBody>
          <a:bodyPr wrap="square">
            <a:spAutoFit/>
          </a:bodyPr>
          <a:lstStyle/>
          <a:p>
            <a:r>
              <a:rPr lang="en-US" altLang="zh-TW" sz="2000" dirty="0"/>
              <a:t>For thermal image</a:t>
            </a:r>
          </a:p>
          <a:p>
            <a:r>
              <a:rPr lang="en-US" altLang="zh-TW" b="1" dirty="0"/>
              <a:t>3D CNN</a:t>
            </a:r>
            <a:r>
              <a:rPr lang="en-US" altLang="zh-TW" dirty="0"/>
              <a:t>: </a:t>
            </a:r>
          </a:p>
          <a:p>
            <a:r>
              <a:rPr lang="en-US" altLang="zh-TW" dirty="0"/>
              <a:t>Captures shallow features </a:t>
            </a:r>
          </a:p>
          <a:p>
            <a:r>
              <a:rPr lang="en-US" altLang="zh-TW" b="1" dirty="0"/>
              <a:t>3D </a:t>
            </a:r>
            <a:r>
              <a:rPr lang="en-US" altLang="zh-TW" b="1" dirty="0" err="1"/>
              <a:t>Res_block</a:t>
            </a:r>
            <a:r>
              <a:rPr lang="en-US" altLang="zh-TW" dirty="0"/>
              <a:t>: </a:t>
            </a:r>
          </a:p>
          <a:p>
            <a:r>
              <a:rPr lang="en-US" altLang="zh-TW" dirty="0"/>
              <a:t>Captures deep features</a:t>
            </a:r>
          </a:p>
        </p:txBody>
      </p:sp>
      <p:pic>
        <p:nvPicPr>
          <p:cNvPr id="8" name="圖片 7">
            <a:extLst>
              <a:ext uri="{FF2B5EF4-FFF2-40B4-BE49-F238E27FC236}">
                <a16:creationId xmlns:a16="http://schemas.microsoft.com/office/drawing/2014/main" id="{D8A7154F-EC71-49A6-A4BF-9E6787B41C72}"/>
              </a:ext>
            </a:extLst>
          </p:cNvPr>
          <p:cNvPicPr>
            <a:picLocks noChangeAspect="1"/>
          </p:cNvPicPr>
          <p:nvPr/>
        </p:nvPicPr>
        <p:blipFill>
          <a:blip r:embed="rId3"/>
          <a:stretch>
            <a:fillRect/>
          </a:stretch>
        </p:blipFill>
        <p:spPr>
          <a:xfrm>
            <a:off x="5534975" y="3086022"/>
            <a:ext cx="804552" cy="1063456"/>
          </a:xfrm>
          <a:prstGeom prst="rect">
            <a:avLst/>
          </a:prstGeom>
        </p:spPr>
      </p:pic>
      <p:sp>
        <p:nvSpPr>
          <p:cNvPr id="9" name="文字方塊 8">
            <a:extLst>
              <a:ext uri="{FF2B5EF4-FFF2-40B4-BE49-F238E27FC236}">
                <a16:creationId xmlns:a16="http://schemas.microsoft.com/office/drawing/2014/main" id="{A99BA827-2564-4258-AAA8-4063794EB19C}"/>
              </a:ext>
            </a:extLst>
          </p:cNvPr>
          <p:cNvSpPr txBox="1"/>
          <p:nvPr/>
        </p:nvSpPr>
        <p:spPr>
          <a:xfrm>
            <a:off x="8419091" y="3345032"/>
            <a:ext cx="1561202" cy="400110"/>
          </a:xfrm>
          <a:prstGeom prst="rect">
            <a:avLst/>
          </a:prstGeom>
          <a:noFill/>
        </p:spPr>
        <p:txBody>
          <a:bodyPr wrap="square" rtlCol="0">
            <a:spAutoFit/>
          </a:bodyPr>
          <a:lstStyle/>
          <a:p>
            <a:r>
              <a:rPr lang="en-US" altLang="zh-TW" sz="2000" dirty="0"/>
              <a:t>Features</a:t>
            </a:r>
            <a:endParaRPr lang="zh-TW" altLang="en-US" sz="2000" dirty="0"/>
          </a:p>
        </p:txBody>
      </p:sp>
      <p:pic>
        <p:nvPicPr>
          <p:cNvPr id="149" name="圖片 148">
            <a:extLst>
              <a:ext uri="{FF2B5EF4-FFF2-40B4-BE49-F238E27FC236}">
                <a16:creationId xmlns:a16="http://schemas.microsoft.com/office/drawing/2014/main" id="{AB081AB3-52D5-437B-B1D8-22AEB9D8C542}"/>
              </a:ext>
            </a:extLst>
          </p:cNvPr>
          <p:cNvPicPr>
            <a:picLocks noChangeAspect="1"/>
          </p:cNvPicPr>
          <p:nvPr/>
        </p:nvPicPr>
        <p:blipFill>
          <a:blip r:embed="rId3"/>
          <a:stretch>
            <a:fillRect/>
          </a:stretch>
        </p:blipFill>
        <p:spPr>
          <a:xfrm>
            <a:off x="5534778" y="5008680"/>
            <a:ext cx="804552" cy="1063456"/>
          </a:xfrm>
          <a:prstGeom prst="rect">
            <a:avLst/>
          </a:prstGeom>
        </p:spPr>
      </p:pic>
      <p:sp>
        <p:nvSpPr>
          <p:cNvPr id="150" name="文字方塊 149">
            <a:extLst>
              <a:ext uri="{FF2B5EF4-FFF2-40B4-BE49-F238E27FC236}">
                <a16:creationId xmlns:a16="http://schemas.microsoft.com/office/drawing/2014/main" id="{C605E97F-DF46-4CD1-8DCF-01EB88FCFDF0}"/>
              </a:ext>
            </a:extLst>
          </p:cNvPr>
          <p:cNvSpPr txBox="1"/>
          <p:nvPr/>
        </p:nvSpPr>
        <p:spPr>
          <a:xfrm>
            <a:off x="10695755" y="5140298"/>
            <a:ext cx="1561202" cy="400110"/>
          </a:xfrm>
          <a:prstGeom prst="rect">
            <a:avLst/>
          </a:prstGeom>
          <a:noFill/>
        </p:spPr>
        <p:txBody>
          <a:bodyPr wrap="square" rtlCol="0">
            <a:spAutoFit/>
          </a:bodyPr>
          <a:lstStyle/>
          <a:p>
            <a:r>
              <a:rPr lang="en-US" altLang="zh-TW" sz="2000" dirty="0"/>
              <a:t>Features</a:t>
            </a:r>
            <a:endParaRPr lang="zh-TW" altLang="en-US" sz="2000" dirty="0"/>
          </a:p>
        </p:txBody>
      </p:sp>
      <p:cxnSp>
        <p:nvCxnSpPr>
          <p:cNvPr id="3" name="直線接點 2">
            <a:extLst>
              <a:ext uri="{FF2B5EF4-FFF2-40B4-BE49-F238E27FC236}">
                <a16:creationId xmlns:a16="http://schemas.microsoft.com/office/drawing/2014/main" id="{09914631-088E-46C4-A568-4C8CFF067ED0}"/>
              </a:ext>
            </a:extLst>
          </p:cNvPr>
          <p:cNvCxnSpPr>
            <a:cxnSpLocks/>
            <a:stCxn id="118" idx="3"/>
            <a:endCxn id="127" idx="0"/>
          </p:cNvCxnSpPr>
          <p:nvPr/>
        </p:nvCxnSpPr>
        <p:spPr>
          <a:xfrm flipV="1">
            <a:off x="8131509" y="4938615"/>
            <a:ext cx="1497472" cy="516627"/>
          </a:xfrm>
          <a:prstGeom prst="bentConnector4">
            <a:avLst>
              <a:gd name="adj1" fmla="val 16549"/>
              <a:gd name="adj2" fmla="val 175120"/>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25" name="直線接點 24">
            <a:extLst>
              <a:ext uri="{FF2B5EF4-FFF2-40B4-BE49-F238E27FC236}">
                <a16:creationId xmlns:a16="http://schemas.microsoft.com/office/drawing/2014/main" id="{5C16D14A-EBCB-445A-9F54-B0E25E529D4A}"/>
              </a:ext>
            </a:extLst>
          </p:cNvPr>
          <p:cNvCxnSpPr>
            <a:cxnSpLocks/>
            <a:stCxn id="120" idx="3"/>
            <a:endCxn id="127" idx="0"/>
          </p:cNvCxnSpPr>
          <p:nvPr/>
        </p:nvCxnSpPr>
        <p:spPr>
          <a:xfrm flipV="1">
            <a:off x="8131509" y="4938615"/>
            <a:ext cx="1497472" cy="839477"/>
          </a:xfrm>
          <a:prstGeom prst="bentConnector4">
            <a:avLst>
              <a:gd name="adj1" fmla="val 35009"/>
              <a:gd name="adj2" fmla="val 113299"/>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grpSp>
        <p:nvGrpSpPr>
          <p:cNvPr id="168" name="群組 167">
            <a:extLst>
              <a:ext uri="{FF2B5EF4-FFF2-40B4-BE49-F238E27FC236}">
                <a16:creationId xmlns:a16="http://schemas.microsoft.com/office/drawing/2014/main" id="{BCB29EC4-965C-464B-91C7-05322797B2C3}"/>
              </a:ext>
            </a:extLst>
          </p:cNvPr>
          <p:cNvGrpSpPr/>
          <p:nvPr/>
        </p:nvGrpSpPr>
        <p:grpSpPr>
          <a:xfrm>
            <a:off x="608735" y="1546225"/>
            <a:ext cx="4725438" cy="4938510"/>
            <a:chOff x="608735" y="1546225"/>
            <a:chExt cx="4725438" cy="4938510"/>
          </a:xfrm>
        </p:grpSpPr>
        <p:sp>
          <p:nvSpPr>
            <p:cNvPr id="169" name="矩形: 圓角 168">
              <a:extLst>
                <a:ext uri="{FF2B5EF4-FFF2-40B4-BE49-F238E27FC236}">
                  <a16:creationId xmlns:a16="http://schemas.microsoft.com/office/drawing/2014/main" id="{4813390F-03DC-4E82-A55E-4CFC97EE61FD}"/>
                </a:ext>
              </a:extLst>
            </p:cNvPr>
            <p:cNvSpPr/>
            <p:nvPr/>
          </p:nvSpPr>
          <p:spPr>
            <a:xfrm>
              <a:off x="2137441" y="3540620"/>
              <a:ext cx="2997172"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70" name="矩形: 圓角 169">
              <a:extLst>
                <a:ext uri="{FF2B5EF4-FFF2-40B4-BE49-F238E27FC236}">
                  <a16:creationId xmlns:a16="http://schemas.microsoft.com/office/drawing/2014/main" id="{B035FE9E-6F5A-4FD6-A93E-3B425F6DE9B5}"/>
                </a:ext>
              </a:extLst>
            </p:cNvPr>
            <p:cNvSpPr/>
            <p:nvPr/>
          </p:nvSpPr>
          <p:spPr>
            <a:xfrm>
              <a:off x="1011462" y="2533942"/>
              <a:ext cx="2276734"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72" name="矩形: 圓角 171">
              <a:extLst>
                <a:ext uri="{FF2B5EF4-FFF2-40B4-BE49-F238E27FC236}">
                  <a16:creationId xmlns:a16="http://schemas.microsoft.com/office/drawing/2014/main" id="{2BE2F308-99ED-4CB4-9BF8-AE528EEBB596}"/>
                </a:ext>
              </a:extLst>
            </p:cNvPr>
            <p:cNvSpPr/>
            <p:nvPr/>
          </p:nvSpPr>
          <p:spPr>
            <a:xfrm>
              <a:off x="1608790" y="1546225"/>
              <a:ext cx="1083508" cy="347359"/>
            </a:xfrm>
            <a:prstGeom prst="roundRect">
              <a:avLst/>
            </a:prstGeom>
            <a:solidFill>
              <a:schemeClr val="accent2">
                <a:lumMod val="75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174" name="橢圓 173">
              <a:extLst>
                <a:ext uri="{FF2B5EF4-FFF2-40B4-BE49-F238E27FC236}">
                  <a16:creationId xmlns:a16="http://schemas.microsoft.com/office/drawing/2014/main" id="{A6793615-059D-4325-B0EB-99899CAF604B}"/>
                </a:ext>
              </a:extLst>
            </p:cNvPr>
            <p:cNvSpPr/>
            <p:nvPr/>
          </p:nvSpPr>
          <p:spPr>
            <a:xfrm>
              <a:off x="611360" y="5677160"/>
              <a:ext cx="391886" cy="391886"/>
            </a:xfrm>
            <a:prstGeom prst="ellipse">
              <a:avLst/>
            </a:prstGeom>
            <a:solidFill>
              <a:srgbClr val="FF93A5">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5" name="橢圓 174">
              <a:extLst>
                <a:ext uri="{FF2B5EF4-FFF2-40B4-BE49-F238E27FC236}">
                  <a16:creationId xmlns:a16="http://schemas.microsoft.com/office/drawing/2014/main" id="{26B782B0-A461-4083-BDCF-8C0090CBA122}"/>
                </a:ext>
              </a:extLst>
            </p:cNvPr>
            <p:cNvSpPr/>
            <p:nvPr/>
          </p:nvSpPr>
          <p:spPr>
            <a:xfrm>
              <a:off x="1146506" y="5677160"/>
              <a:ext cx="391886" cy="391886"/>
            </a:xfrm>
            <a:prstGeom prst="ellipse">
              <a:avLst/>
            </a:prstGeom>
            <a:solidFill>
              <a:srgbClr val="FF93A5">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6" name="橢圓 175">
              <a:extLst>
                <a:ext uri="{FF2B5EF4-FFF2-40B4-BE49-F238E27FC236}">
                  <a16:creationId xmlns:a16="http://schemas.microsoft.com/office/drawing/2014/main" id="{4A8DB828-18D5-421C-A86A-B23919F94C05}"/>
                </a:ext>
              </a:extLst>
            </p:cNvPr>
            <p:cNvSpPr/>
            <p:nvPr/>
          </p:nvSpPr>
          <p:spPr>
            <a:xfrm>
              <a:off x="1681652" y="5677160"/>
              <a:ext cx="391886" cy="391886"/>
            </a:xfrm>
            <a:prstGeom prst="ellipse">
              <a:avLst/>
            </a:prstGeom>
            <a:solidFill>
              <a:srgbClr val="FF93A5">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8" name="橢圓 177">
              <a:extLst>
                <a:ext uri="{FF2B5EF4-FFF2-40B4-BE49-F238E27FC236}">
                  <a16:creationId xmlns:a16="http://schemas.microsoft.com/office/drawing/2014/main" id="{408E8BBF-C6B1-4DE3-A486-3CE256F5B878}"/>
                </a:ext>
              </a:extLst>
            </p:cNvPr>
            <p:cNvSpPr/>
            <p:nvPr/>
          </p:nvSpPr>
          <p:spPr>
            <a:xfrm>
              <a:off x="608735" y="4608890"/>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0" name="橢圓 179">
              <a:extLst>
                <a:ext uri="{FF2B5EF4-FFF2-40B4-BE49-F238E27FC236}">
                  <a16:creationId xmlns:a16="http://schemas.microsoft.com/office/drawing/2014/main" id="{A5564097-D4F2-40C4-A788-EDDF2FFAB43D}"/>
                </a:ext>
              </a:extLst>
            </p:cNvPr>
            <p:cNvSpPr/>
            <p:nvPr/>
          </p:nvSpPr>
          <p:spPr>
            <a:xfrm>
              <a:off x="1142979" y="4598154"/>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1" name="橢圓 180">
              <a:extLst>
                <a:ext uri="{FF2B5EF4-FFF2-40B4-BE49-F238E27FC236}">
                  <a16:creationId xmlns:a16="http://schemas.microsoft.com/office/drawing/2014/main" id="{3281B3B1-F758-40C7-AF1A-CD9493FC7A28}"/>
                </a:ext>
              </a:extLst>
            </p:cNvPr>
            <p:cNvSpPr/>
            <p:nvPr/>
          </p:nvSpPr>
          <p:spPr>
            <a:xfrm>
              <a:off x="1685269" y="460310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2" name="橢圓 181">
              <a:extLst>
                <a:ext uri="{FF2B5EF4-FFF2-40B4-BE49-F238E27FC236}">
                  <a16:creationId xmlns:a16="http://schemas.microsoft.com/office/drawing/2014/main" id="{A3397FAF-ED31-4FD0-80B5-740252EF3E0E}"/>
                </a:ext>
              </a:extLst>
            </p:cNvPr>
            <p:cNvSpPr/>
            <p:nvPr/>
          </p:nvSpPr>
          <p:spPr>
            <a:xfrm>
              <a:off x="2238589"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4" name="橢圓 183">
              <a:extLst>
                <a:ext uri="{FF2B5EF4-FFF2-40B4-BE49-F238E27FC236}">
                  <a16:creationId xmlns:a16="http://schemas.microsoft.com/office/drawing/2014/main" id="{963275E4-2C2C-4209-8682-ACED94B7A6BF}"/>
                </a:ext>
              </a:extLst>
            </p:cNvPr>
            <p:cNvSpPr/>
            <p:nvPr/>
          </p:nvSpPr>
          <p:spPr>
            <a:xfrm>
              <a:off x="2773735"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6" name="橢圓 185">
              <a:extLst>
                <a:ext uri="{FF2B5EF4-FFF2-40B4-BE49-F238E27FC236}">
                  <a16:creationId xmlns:a16="http://schemas.microsoft.com/office/drawing/2014/main" id="{E7E0515E-8961-491C-954B-1D8D5FCD5D3A}"/>
                </a:ext>
              </a:extLst>
            </p:cNvPr>
            <p:cNvSpPr/>
            <p:nvPr/>
          </p:nvSpPr>
          <p:spPr>
            <a:xfrm>
              <a:off x="3308881"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7" name="橢圓 186">
              <a:extLst>
                <a:ext uri="{FF2B5EF4-FFF2-40B4-BE49-F238E27FC236}">
                  <a16:creationId xmlns:a16="http://schemas.microsoft.com/office/drawing/2014/main" id="{28AAFCFB-9713-4DF7-BC9B-0E3E2704B871}"/>
                </a:ext>
              </a:extLst>
            </p:cNvPr>
            <p:cNvSpPr/>
            <p:nvPr/>
          </p:nvSpPr>
          <p:spPr>
            <a:xfrm>
              <a:off x="2235964" y="4608890"/>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9" name="橢圓 188">
              <a:extLst>
                <a:ext uri="{FF2B5EF4-FFF2-40B4-BE49-F238E27FC236}">
                  <a16:creationId xmlns:a16="http://schemas.microsoft.com/office/drawing/2014/main" id="{8C970340-5FE6-47D6-9710-3445547D9355}"/>
                </a:ext>
              </a:extLst>
            </p:cNvPr>
            <p:cNvSpPr/>
            <p:nvPr/>
          </p:nvSpPr>
          <p:spPr>
            <a:xfrm>
              <a:off x="2770208" y="4598154"/>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1" name="橢圓 190">
              <a:extLst>
                <a:ext uri="{FF2B5EF4-FFF2-40B4-BE49-F238E27FC236}">
                  <a16:creationId xmlns:a16="http://schemas.microsoft.com/office/drawing/2014/main" id="{6E8ED7B4-3618-4614-AB65-875860B1E3A7}"/>
                </a:ext>
              </a:extLst>
            </p:cNvPr>
            <p:cNvSpPr/>
            <p:nvPr/>
          </p:nvSpPr>
          <p:spPr>
            <a:xfrm>
              <a:off x="3312498" y="4603106"/>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2" name="橢圓 191">
              <a:extLst>
                <a:ext uri="{FF2B5EF4-FFF2-40B4-BE49-F238E27FC236}">
                  <a16:creationId xmlns:a16="http://schemas.microsoft.com/office/drawing/2014/main" id="{C536B4E0-F6D1-4C84-AE80-2B8278B2A7CE}"/>
                </a:ext>
              </a:extLst>
            </p:cNvPr>
            <p:cNvSpPr/>
            <p:nvPr/>
          </p:nvSpPr>
          <p:spPr>
            <a:xfrm>
              <a:off x="1140801" y="3594924"/>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3" name="橢圓 192">
              <a:extLst>
                <a:ext uri="{FF2B5EF4-FFF2-40B4-BE49-F238E27FC236}">
                  <a16:creationId xmlns:a16="http://schemas.microsoft.com/office/drawing/2014/main" id="{AF9B1CC1-A4E3-4DDA-8928-5F4763220645}"/>
                </a:ext>
              </a:extLst>
            </p:cNvPr>
            <p:cNvSpPr/>
            <p:nvPr/>
          </p:nvSpPr>
          <p:spPr>
            <a:xfrm>
              <a:off x="1681652" y="3591221"/>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4" name="橢圓 193">
              <a:extLst>
                <a:ext uri="{FF2B5EF4-FFF2-40B4-BE49-F238E27FC236}">
                  <a16:creationId xmlns:a16="http://schemas.microsoft.com/office/drawing/2014/main" id="{AEACA9DF-90D1-419B-B853-8650F98C8425}"/>
                </a:ext>
              </a:extLst>
            </p:cNvPr>
            <p:cNvSpPr/>
            <p:nvPr/>
          </p:nvSpPr>
          <p:spPr>
            <a:xfrm>
              <a:off x="2222503" y="3587517"/>
              <a:ext cx="391886" cy="39188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5" name="橢圓 194">
              <a:extLst>
                <a:ext uri="{FF2B5EF4-FFF2-40B4-BE49-F238E27FC236}">
                  <a16:creationId xmlns:a16="http://schemas.microsoft.com/office/drawing/2014/main" id="{47246C33-1B91-43E8-8E6D-E6B4F0A47A16}"/>
                </a:ext>
              </a:extLst>
            </p:cNvPr>
            <p:cNvSpPr/>
            <p:nvPr/>
          </p:nvSpPr>
          <p:spPr>
            <a:xfrm>
              <a:off x="2763353" y="3587517"/>
              <a:ext cx="391886" cy="39188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6" name="橢圓 195">
              <a:extLst>
                <a:ext uri="{FF2B5EF4-FFF2-40B4-BE49-F238E27FC236}">
                  <a16:creationId xmlns:a16="http://schemas.microsoft.com/office/drawing/2014/main" id="{6655E6F1-2988-461B-AA02-D9CB0D4468C6}"/>
                </a:ext>
              </a:extLst>
            </p:cNvPr>
            <p:cNvSpPr/>
            <p:nvPr/>
          </p:nvSpPr>
          <p:spPr>
            <a:xfrm>
              <a:off x="1395205"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7" name="橢圓 196">
              <a:extLst>
                <a:ext uri="{FF2B5EF4-FFF2-40B4-BE49-F238E27FC236}">
                  <a16:creationId xmlns:a16="http://schemas.microsoft.com/office/drawing/2014/main" id="{29D6C6A8-92C0-4A0F-A897-F986F895AFF2}"/>
                </a:ext>
              </a:extLst>
            </p:cNvPr>
            <p:cNvSpPr/>
            <p:nvPr/>
          </p:nvSpPr>
          <p:spPr>
            <a:xfrm>
              <a:off x="1937881"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8" name="橢圓 197">
              <a:extLst>
                <a:ext uri="{FF2B5EF4-FFF2-40B4-BE49-F238E27FC236}">
                  <a16:creationId xmlns:a16="http://schemas.microsoft.com/office/drawing/2014/main" id="{61A6AFF7-6E19-4BC5-9A0A-F6267E6DD986}"/>
                </a:ext>
              </a:extLst>
            </p:cNvPr>
            <p:cNvSpPr/>
            <p:nvPr/>
          </p:nvSpPr>
          <p:spPr>
            <a:xfrm>
              <a:off x="2480557"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9" name="橢圓 198">
              <a:extLst>
                <a:ext uri="{FF2B5EF4-FFF2-40B4-BE49-F238E27FC236}">
                  <a16:creationId xmlns:a16="http://schemas.microsoft.com/office/drawing/2014/main" id="{CD729F63-61B8-441C-8E25-C961DDB89DF5}"/>
                </a:ext>
              </a:extLst>
            </p:cNvPr>
            <p:cNvSpPr/>
            <p:nvPr/>
          </p:nvSpPr>
          <p:spPr>
            <a:xfrm>
              <a:off x="3868378"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0" name="橢圓 199">
              <a:extLst>
                <a:ext uri="{FF2B5EF4-FFF2-40B4-BE49-F238E27FC236}">
                  <a16:creationId xmlns:a16="http://schemas.microsoft.com/office/drawing/2014/main" id="{8EC8B7B9-5865-488D-8537-2382A630C9B5}"/>
                </a:ext>
              </a:extLst>
            </p:cNvPr>
            <p:cNvSpPr/>
            <p:nvPr/>
          </p:nvSpPr>
          <p:spPr>
            <a:xfrm>
              <a:off x="4403524"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1" name="橢圓 200">
              <a:extLst>
                <a:ext uri="{FF2B5EF4-FFF2-40B4-BE49-F238E27FC236}">
                  <a16:creationId xmlns:a16="http://schemas.microsoft.com/office/drawing/2014/main" id="{62B39C34-0D13-4E1B-96E2-E273FF6070A0}"/>
                </a:ext>
              </a:extLst>
            </p:cNvPr>
            <p:cNvSpPr/>
            <p:nvPr/>
          </p:nvSpPr>
          <p:spPr>
            <a:xfrm>
              <a:off x="4938670"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2" name="橢圓 201">
              <a:extLst>
                <a:ext uri="{FF2B5EF4-FFF2-40B4-BE49-F238E27FC236}">
                  <a16:creationId xmlns:a16="http://schemas.microsoft.com/office/drawing/2014/main" id="{DD6D8634-FFB5-4229-BDFA-78C435E6B951}"/>
                </a:ext>
              </a:extLst>
            </p:cNvPr>
            <p:cNvSpPr/>
            <p:nvPr/>
          </p:nvSpPr>
          <p:spPr>
            <a:xfrm>
              <a:off x="3865753" y="4608890"/>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3" name="橢圓 202">
              <a:extLst>
                <a:ext uri="{FF2B5EF4-FFF2-40B4-BE49-F238E27FC236}">
                  <a16:creationId xmlns:a16="http://schemas.microsoft.com/office/drawing/2014/main" id="{8652A9BC-E873-404E-AE7D-4340720A545A}"/>
                </a:ext>
              </a:extLst>
            </p:cNvPr>
            <p:cNvSpPr/>
            <p:nvPr/>
          </p:nvSpPr>
          <p:spPr>
            <a:xfrm>
              <a:off x="4399997" y="4598154"/>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4" name="橢圓 203">
              <a:extLst>
                <a:ext uri="{FF2B5EF4-FFF2-40B4-BE49-F238E27FC236}">
                  <a16:creationId xmlns:a16="http://schemas.microsoft.com/office/drawing/2014/main" id="{C500B6A4-2D7D-40B0-B327-7A36A5DCFE94}"/>
                </a:ext>
              </a:extLst>
            </p:cNvPr>
            <p:cNvSpPr/>
            <p:nvPr/>
          </p:nvSpPr>
          <p:spPr>
            <a:xfrm>
              <a:off x="4942287" y="4603106"/>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5" name="橢圓 204">
              <a:extLst>
                <a:ext uri="{FF2B5EF4-FFF2-40B4-BE49-F238E27FC236}">
                  <a16:creationId xmlns:a16="http://schemas.microsoft.com/office/drawing/2014/main" id="{3BC6C0D9-8963-420E-AB45-C3838E28EEBF}"/>
                </a:ext>
              </a:extLst>
            </p:cNvPr>
            <p:cNvSpPr/>
            <p:nvPr/>
          </p:nvSpPr>
          <p:spPr>
            <a:xfrm>
              <a:off x="4094210" y="3583212"/>
              <a:ext cx="391886" cy="39188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1" name="橢圓 210">
              <a:extLst>
                <a:ext uri="{FF2B5EF4-FFF2-40B4-BE49-F238E27FC236}">
                  <a16:creationId xmlns:a16="http://schemas.microsoft.com/office/drawing/2014/main" id="{18BBC594-4002-4E00-8AF4-7913694D9737}"/>
                </a:ext>
              </a:extLst>
            </p:cNvPr>
            <p:cNvSpPr/>
            <p:nvPr/>
          </p:nvSpPr>
          <p:spPr>
            <a:xfrm>
              <a:off x="4674824" y="3583212"/>
              <a:ext cx="391886" cy="391886"/>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2" name="文字方塊 211">
              <a:extLst>
                <a:ext uri="{FF2B5EF4-FFF2-40B4-BE49-F238E27FC236}">
                  <a16:creationId xmlns:a16="http://schemas.microsoft.com/office/drawing/2014/main" id="{F0A83402-44A5-48ED-8BAA-7A427F84A714}"/>
                </a:ext>
              </a:extLst>
            </p:cNvPr>
            <p:cNvSpPr txBox="1"/>
            <p:nvPr/>
          </p:nvSpPr>
          <p:spPr>
            <a:xfrm>
              <a:off x="2210007" y="6111576"/>
              <a:ext cx="1965917" cy="369332"/>
            </a:xfrm>
            <a:prstGeom prst="rect">
              <a:avLst/>
            </a:prstGeom>
            <a:noFill/>
          </p:spPr>
          <p:txBody>
            <a:bodyPr wrap="square" rtlCol="0">
              <a:spAutoFit/>
            </a:bodyPr>
            <a:lstStyle/>
            <a:p>
              <a:r>
                <a:rPr lang="en-US" altLang="zh-TW" dirty="0"/>
                <a:t>Thermal image</a:t>
              </a:r>
              <a:endParaRPr lang="zh-TW" altLang="en-US" dirty="0"/>
            </a:p>
          </p:txBody>
        </p:sp>
        <p:sp>
          <p:nvSpPr>
            <p:cNvPr id="219" name="文字方塊 218">
              <a:extLst>
                <a:ext uri="{FF2B5EF4-FFF2-40B4-BE49-F238E27FC236}">
                  <a16:creationId xmlns:a16="http://schemas.microsoft.com/office/drawing/2014/main" id="{33FCE6F3-7974-4AEE-946B-E98D49B9C045}"/>
                </a:ext>
              </a:extLst>
            </p:cNvPr>
            <p:cNvSpPr txBox="1"/>
            <p:nvPr/>
          </p:nvSpPr>
          <p:spPr>
            <a:xfrm>
              <a:off x="734293" y="6115403"/>
              <a:ext cx="1965917" cy="369332"/>
            </a:xfrm>
            <a:prstGeom prst="rect">
              <a:avLst/>
            </a:prstGeom>
            <a:noFill/>
          </p:spPr>
          <p:txBody>
            <a:bodyPr wrap="square" rtlCol="0">
              <a:spAutoFit/>
            </a:bodyPr>
            <a:lstStyle/>
            <a:p>
              <a:r>
                <a:rPr lang="en-US" altLang="zh-TW" dirty="0"/>
                <a:t>Sensor data</a:t>
              </a:r>
              <a:endParaRPr lang="zh-TW" altLang="en-US" dirty="0"/>
            </a:p>
          </p:txBody>
        </p:sp>
        <p:sp>
          <p:nvSpPr>
            <p:cNvPr id="220" name="箭號: 向右 219">
              <a:extLst>
                <a:ext uri="{FF2B5EF4-FFF2-40B4-BE49-F238E27FC236}">
                  <a16:creationId xmlns:a16="http://schemas.microsoft.com/office/drawing/2014/main" id="{5C4BAED5-62F7-4E01-BDE3-8ADF1154EC30}"/>
                </a:ext>
              </a:extLst>
            </p:cNvPr>
            <p:cNvSpPr/>
            <p:nvPr/>
          </p:nvSpPr>
          <p:spPr>
            <a:xfrm rot="16200000">
              <a:off x="1111572"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1" name="箭號: 向右 220">
              <a:extLst>
                <a:ext uri="{FF2B5EF4-FFF2-40B4-BE49-F238E27FC236}">
                  <a16:creationId xmlns:a16="http://schemas.microsoft.com/office/drawing/2014/main" id="{52355840-5169-427F-87AE-CE63ADCE0DD1}"/>
                </a:ext>
              </a:extLst>
            </p:cNvPr>
            <p:cNvSpPr/>
            <p:nvPr/>
          </p:nvSpPr>
          <p:spPr>
            <a:xfrm rot="16200000">
              <a:off x="2712762"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2" name="箭號: 向右 221">
              <a:extLst>
                <a:ext uri="{FF2B5EF4-FFF2-40B4-BE49-F238E27FC236}">
                  <a16:creationId xmlns:a16="http://schemas.microsoft.com/office/drawing/2014/main" id="{52AE28F6-45B8-411E-A392-9BC989F1FFFF}"/>
                </a:ext>
              </a:extLst>
            </p:cNvPr>
            <p:cNvSpPr/>
            <p:nvPr/>
          </p:nvSpPr>
          <p:spPr>
            <a:xfrm rot="16200000">
              <a:off x="4349406"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3" name="箭號: 向右 222">
              <a:extLst>
                <a:ext uri="{FF2B5EF4-FFF2-40B4-BE49-F238E27FC236}">
                  <a16:creationId xmlns:a16="http://schemas.microsoft.com/office/drawing/2014/main" id="{5D16AFB8-4EE1-4310-9F68-20E0EA15C213}"/>
                </a:ext>
              </a:extLst>
            </p:cNvPr>
            <p:cNvSpPr/>
            <p:nvPr/>
          </p:nvSpPr>
          <p:spPr>
            <a:xfrm rot="16200000">
              <a:off x="1308171" y="4203383"/>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4" name="箭號: 向右 223">
              <a:extLst>
                <a:ext uri="{FF2B5EF4-FFF2-40B4-BE49-F238E27FC236}">
                  <a16:creationId xmlns:a16="http://schemas.microsoft.com/office/drawing/2014/main" id="{FFE119B3-6B3B-4B7B-913A-61C44814A4DC}"/>
                </a:ext>
              </a:extLst>
            </p:cNvPr>
            <p:cNvSpPr/>
            <p:nvPr/>
          </p:nvSpPr>
          <p:spPr>
            <a:xfrm rot="18983395">
              <a:off x="2856429" y="4179845"/>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5" name="箭號: 向右 224">
              <a:extLst>
                <a:ext uri="{FF2B5EF4-FFF2-40B4-BE49-F238E27FC236}">
                  <a16:creationId xmlns:a16="http://schemas.microsoft.com/office/drawing/2014/main" id="{773E50A6-8A96-4225-ACE9-A698E172B234}"/>
                </a:ext>
              </a:extLst>
            </p:cNvPr>
            <p:cNvSpPr/>
            <p:nvPr/>
          </p:nvSpPr>
          <p:spPr>
            <a:xfrm rot="2616605" flipH="1">
              <a:off x="4239562" y="420471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7" name="箭號: 向右 226">
              <a:extLst>
                <a:ext uri="{FF2B5EF4-FFF2-40B4-BE49-F238E27FC236}">
                  <a16:creationId xmlns:a16="http://schemas.microsoft.com/office/drawing/2014/main" id="{FCBAF237-6821-4C2E-ACB4-D2BC0F13B263}"/>
                </a:ext>
              </a:extLst>
            </p:cNvPr>
            <p:cNvSpPr/>
            <p:nvPr/>
          </p:nvSpPr>
          <p:spPr>
            <a:xfrm rot="13867729">
              <a:off x="3102733" y="319512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8" name="箭號: 向右 227">
              <a:extLst>
                <a:ext uri="{FF2B5EF4-FFF2-40B4-BE49-F238E27FC236}">
                  <a16:creationId xmlns:a16="http://schemas.microsoft.com/office/drawing/2014/main" id="{712CA8E3-B0EC-42F6-BDD4-801658D18D49}"/>
                </a:ext>
              </a:extLst>
            </p:cNvPr>
            <p:cNvSpPr/>
            <p:nvPr/>
          </p:nvSpPr>
          <p:spPr>
            <a:xfrm rot="7732271" flipH="1">
              <a:off x="1431755" y="3195122"/>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9" name="箭號: 向右 228">
              <a:extLst>
                <a:ext uri="{FF2B5EF4-FFF2-40B4-BE49-F238E27FC236}">
                  <a16:creationId xmlns:a16="http://schemas.microsoft.com/office/drawing/2014/main" id="{17CE2F76-5168-4598-B321-0F83075F4B35}"/>
                </a:ext>
              </a:extLst>
            </p:cNvPr>
            <p:cNvSpPr/>
            <p:nvPr/>
          </p:nvSpPr>
          <p:spPr>
            <a:xfrm rot="16200000">
              <a:off x="1901279" y="2132578"/>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30" name="文字方塊 229">
            <a:extLst>
              <a:ext uri="{FF2B5EF4-FFF2-40B4-BE49-F238E27FC236}">
                <a16:creationId xmlns:a16="http://schemas.microsoft.com/office/drawing/2014/main" id="{82E058B4-AF1E-449B-AA33-AADDC36BA898}"/>
              </a:ext>
            </a:extLst>
          </p:cNvPr>
          <p:cNvSpPr txBox="1"/>
          <p:nvPr/>
        </p:nvSpPr>
        <p:spPr>
          <a:xfrm>
            <a:off x="3808924" y="6105792"/>
            <a:ext cx="1965917" cy="369332"/>
          </a:xfrm>
          <a:prstGeom prst="rect">
            <a:avLst/>
          </a:prstGeom>
          <a:noFill/>
        </p:spPr>
        <p:txBody>
          <a:bodyPr wrap="square" rtlCol="0">
            <a:spAutoFit/>
          </a:bodyPr>
          <a:lstStyle/>
          <a:p>
            <a:r>
              <a:rPr lang="en-US" altLang="zh-TW" dirty="0"/>
              <a:t>Thermal image</a:t>
            </a:r>
            <a:endParaRPr lang="zh-TW" altLang="en-US" dirty="0"/>
          </a:p>
        </p:txBody>
      </p:sp>
    </p:spTree>
    <p:extLst>
      <p:ext uri="{BB962C8B-B14F-4D97-AF65-F5344CB8AC3E}">
        <p14:creationId xmlns:p14="http://schemas.microsoft.com/office/powerpoint/2010/main" val="3238617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fade">
                                      <p:cBhvr>
                                        <p:cTn id="7" dur="500"/>
                                        <p:tgtEl>
                                          <p:spTgt spid="14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2"/>
                                        </p:tgtEl>
                                        <p:attrNameLst>
                                          <p:attrName>style.visibility</p:attrName>
                                        </p:attrNameLst>
                                      </p:cBhvr>
                                      <p:to>
                                        <p:strVal val="visible"/>
                                      </p:to>
                                    </p:set>
                                    <p:animEffect transition="in" filter="fade">
                                      <p:cBhvr>
                                        <p:cTn id="12" dur="500"/>
                                        <p:tgtEl>
                                          <p:spTgt spid="11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27"/>
                                        </p:tgtEl>
                                        <p:attrNameLst>
                                          <p:attrName>style.visibility</p:attrName>
                                        </p:attrNameLst>
                                      </p:cBhvr>
                                      <p:to>
                                        <p:strVal val="visible"/>
                                      </p:to>
                                    </p:set>
                                    <p:animEffect transition="in" filter="fade">
                                      <p:cBhvr>
                                        <p:cTn id="20" dur="500"/>
                                        <p:tgtEl>
                                          <p:spTgt spid="12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28"/>
                                        </p:tgtEl>
                                        <p:attrNameLst>
                                          <p:attrName>style.visibility</p:attrName>
                                        </p:attrNameLst>
                                      </p:cBhvr>
                                      <p:to>
                                        <p:strVal val="visible"/>
                                      </p:to>
                                    </p:set>
                                    <p:animEffect transition="in" filter="fade">
                                      <p:cBhvr>
                                        <p:cTn id="23" dur="500"/>
                                        <p:tgtEl>
                                          <p:spTgt spid="12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0"/>
                                        </p:tgtEl>
                                        <p:attrNameLst>
                                          <p:attrName>style.visibility</p:attrName>
                                        </p:attrNameLst>
                                      </p:cBhvr>
                                      <p:to>
                                        <p:strVal val="visible"/>
                                      </p:to>
                                    </p:set>
                                    <p:animEffect transition="in" filter="fade">
                                      <p:cBhvr>
                                        <p:cTn id="26" dur="500"/>
                                        <p:tgtEl>
                                          <p:spTgt spid="13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2"/>
                                        </p:tgtEl>
                                        <p:attrNameLst>
                                          <p:attrName>style.visibility</p:attrName>
                                        </p:attrNameLst>
                                      </p:cBhvr>
                                      <p:to>
                                        <p:strVal val="visible"/>
                                      </p:to>
                                    </p:set>
                                    <p:animEffect transition="in" filter="fade">
                                      <p:cBhvr>
                                        <p:cTn id="29" dur="500"/>
                                        <p:tgtEl>
                                          <p:spTgt spid="13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33"/>
                                        </p:tgtEl>
                                        <p:attrNameLst>
                                          <p:attrName>style.visibility</p:attrName>
                                        </p:attrNameLst>
                                      </p:cBhvr>
                                      <p:to>
                                        <p:strVal val="visible"/>
                                      </p:to>
                                    </p:set>
                                    <p:animEffect transition="in" filter="fade">
                                      <p:cBhvr>
                                        <p:cTn id="32" dur="500"/>
                                        <p:tgtEl>
                                          <p:spTgt spid="13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34"/>
                                        </p:tgtEl>
                                        <p:attrNameLst>
                                          <p:attrName>style.visibility</p:attrName>
                                        </p:attrNameLst>
                                      </p:cBhvr>
                                      <p:to>
                                        <p:strVal val="visible"/>
                                      </p:to>
                                    </p:set>
                                    <p:animEffect transition="in" filter="fade">
                                      <p:cBhvr>
                                        <p:cTn id="35" dur="500"/>
                                        <p:tgtEl>
                                          <p:spTgt spid="13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36"/>
                                        </p:tgtEl>
                                        <p:attrNameLst>
                                          <p:attrName>style.visibility</p:attrName>
                                        </p:attrNameLst>
                                      </p:cBhvr>
                                      <p:to>
                                        <p:strVal val="visible"/>
                                      </p:to>
                                    </p:set>
                                    <p:animEffect transition="in" filter="fade">
                                      <p:cBhvr>
                                        <p:cTn id="38" dur="500"/>
                                        <p:tgtEl>
                                          <p:spTgt spid="136"/>
                                        </p:tgtEl>
                                      </p:cBhvr>
                                    </p:animEffect>
                                  </p:childTnLst>
                                </p:cTn>
                              </p:par>
                              <p:par>
                                <p:cTn id="39" presetID="10" presetClass="entr" presetSubtype="0" fill="hold" nodeType="with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fade">
                                      <p:cBhvr>
                                        <p:cTn id="41" dur="500"/>
                                        <p:tgtEl>
                                          <p:spTgt spid="25"/>
                                        </p:tgtEl>
                                      </p:cBhvr>
                                    </p:animEffect>
                                  </p:childTnLst>
                                </p:cTn>
                              </p:par>
                              <p:par>
                                <p:cTn id="42" presetID="10" presetClass="entr" presetSubtype="0" fill="hold" nodeType="with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fade">
                                      <p:cBhvr>
                                        <p:cTn id="44" dur="500"/>
                                        <p:tgtEl>
                                          <p:spTgt spid="3"/>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50"/>
                                        </p:tgtEl>
                                        <p:attrNameLst>
                                          <p:attrName>style.visibility</p:attrName>
                                        </p:attrNameLst>
                                      </p:cBhvr>
                                      <p:to>
                                        <p:strVal val="visible"/>
                                      </p:to>
                                    </p:set>
                                    <p:animEffect transition="in" filter="fade">
                                      <p:cBhvr>
                                        <p:cTn id="49"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 grpId="0" animBg="1"/>
      <p:bldP spid="128" grpId="0" animBg="1"/>
      <p:bldP spid="130" grpId="0" animBg="1"/>
      <p:bldP spid="132" grpId="0" animBg="1"/>
      <p:bldP spid="133" grpId="0" animBg="1"/>
      <p:bldP spid="134" grpId="0" animBg="1"/>
      <p:bldP spid="136" grpId="0"/>
      <p:bldP spid="137" grpId="0"/>
      <p:bldP spid="15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CB00237B-3A74-43DA-91D7-2D0EBD40192A}"/>
              </a:ext>
            </a:extLst>
          </p:cNvPr>
          <p:cNvSpPr>
            <a:spLocks noGrp="1"/>
          </p:cNvSpPr>
          <p:nvPr>
            <p:ph type="body" sz="quarter" idx="13"/>
          </p:nvPr>
        </p:nvSpPr>
        <p:spPr/>
        <p:txBody>
          <a:bodyPr/>
          <a:lstStyle/>
          <a:p>
            <a:r>
              <a:rPr lang="en-US" altLang="zh-TW" b="1" dirty="0"/>
              <a:t>Introduction</a:t>
            </a:r>
          </a:p>
          <a:p>
            <a:endParaRPr lang="zh-TW" altLang="en-US" dirty="0"/>
          </a:p>
        </p:txBody>
      </p:sp>
      <p:sp>
        <p:nvSpPr>
          <p:cNvPr id="5" name="文字版面配置區 4">
            <a:extLst>
              <a:ext uri="{FF2B5EF4-FFF2-40B4-BE49-F238E27FC236}">
                <a16:creationId xmlns:a16="http://schemas.microsoft.com/office/drawing/2014/main" id="{F182FB30-39E2-4A0C-89E2-06AD609DE3B3}"/>
              </a:ext>
            </a:extLst>
          </p:cNvPr>
          <p:cNvSpPr>
            <a:spLocks noGrp="1"/>
          </p:cNvSpPr>
          <p:nvPr>
            <p:ph type="body" sz="quarter" idx="14"/>
          </p:nvPr>
        </p:nvSpPr>
        <p:spPr/>
        <p:txBody>
          <a:bodyPr/>
          <a:lstStyle/>
          <a:p>
            <a:r>
              <a:rPr lang="en-US" altLang="zh-TW" dirty="0"/>
              <a:t>Model-image</a:t>
            </a:r>
            <a:endParaRPr lang="zh-TW" altLang="en-US" dirty="0"/>
          </a:p>
        </p:txBody>
      </p:sp>
      <p:grpSp>
        <p:nvGrpSpPr>
          <p:cNvPr id="112" name="群組 111">
            <a:extLst>
              <a:ext uri="{FF2B5EF4-FFF2-40B4-BE49-F238E27FC236}">
                <a16:creationId xmlns:a16="http://schemas.microsoft.com/office/drawing/2014/main" id="{CCBEA661-DB9C-45B0-8208-A3C14932ACE3}"/>
              </a:ext>
            </a:extLst>
          </p:cNvPr>
          <p:cNvGrpSpPr/>
          <p:nvPr/>
        </p:nvGrpSpPr>
        <p:grpSpPr>
          <a:xfrm>
            <a:off x="6799934" y="4730254"/>
            <a:ext cx="1331575" cy="1502170"/>
            <a:chOff x="4015626" y="983865"/>
            <a:chExt cx="1331575" cy="1502170"/>
          </a:xfrm>
        </p:grpSpPr>
        <p:sp>
          <p:nvSpPr>
            <p:cNvPr id="114" name="矩形: 圓角 113">
              <a:extLst>
                <a:ext uri="{FF2B5EF4-FFF2-40B4-BE49-F238E27FC236}">
                  <a16:creationId xmlns:a16="http://schemas.microsoft.com/office/drawing/2014/main" id="{22AD5023-279C-4FC0-91DE-21DE827D41BC}"/>
                </a:ext>
              </a:extLst>
            </p:cNvPr>
            <p:cNvSpPr/>
            <p:nvPr/>
          </p:nvSpPr>
          <p:spPr>
            <a:xfrm>
              <a:off x="4015626" y="983865"/>
              <a:ext cx="1331575" cy="233652"/>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Conv3d</a:t>
              </a:r>
            </a:p>
          </p:txBody>
        </p:sp>
        <p:sp>
          <p:nvSpPr>
            <p:cNvPr id="116" name="矩形: 圓角 115">
              <a:extLst>
                <a:ext uri="{FF2B5EF4-FFF2-40B4-BE49-F238E27FC236}">
                  <a16:creationId xmlns:a16="http://schemas.microsoft.com/office/drawing/2014/main" id="{B4749820-0922-4986-964E-166044678286}"/>
                </a:ext>
              </a:extLst>
            </p:cNvPr>
            <p:cNvSpPr/>
            <p:nvPr/>
          </p:nvSpPr>
          <p:spPr>
            <a:xfrm>
              <a:off x="4015626" y="1283791"/>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BatchNorm3d</a:t>
              </a:r>
            </a:p>
          </p:txBody>
        </p:sp>
        <p:sp>
          <p:nvSpPr>
            <p:cNvPr id="118" name="矩形: 圓角 117">
              <a:extLst>
                <a:ext uri="{FF2B5EF4-FFF2-40B4-BE49-F238E27FC236}">
                  <a16:creationId xmlns:a16="http://schemas.microsoft.com/office/drawing/2014/main" id="{FADE4FE4-BB3D-4CF5-A843-F8B00974A074}"/>
                </a:ext>
              </a:extLst>
            </p:cNvPr>
            <p:cNvSpPr/>
            <p:nvPr/>
          </p:nvSpPr>
          <p:spPr>
            <a:xfrm>
              <a:off x="4015626" y="1583718"/>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Layer1</a:t>
              </a:r>
            </a:p>
          </p:txBody>
        </p:sp>
        <p:sp>
          <p:nvSpPr>
            <p:cNvPr id="120" name="矩形: 圓角 119">
              <a:extLst>
                <a:ext uri="{FF2B5EF4-FFF2-40B4-BE49-F238E27FC236}">
                  <a16:creationId xmlns:a16="http://schemas.microsoft.com/office/drawing/2014/main" id="{94C7816E-025A-4B9A-A02E-8C9580E47A56}"/>
                </a:ext>
              </a:extLst>
            </p:cNvPr>
            <p:cNvSpPr/>
            <p:nvPr/>
          </p:nvSpPr>
          <p:spPr>
            <a:xfrm>
              <a:off x="4015626" y="1906568"/>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Layer2</a:t>
              </a:r>
            </a:p>
          </p:txBody>
        </p:sp>
        <p:sp>
          <p:nvSpPr>
            <p:cNvPr id="121" name="矩形: 圓角 120">
              <a:extLst>
                <a:ext uri="{FF2B5EF4-FFF2-40B4-BE49-F238E27FC236}">
                  <a16:creationId xmlns:a16="http://schemas.microsoft.com/office/drawing/2014/main" id="{72BED28B-7FAA-45DC-8662-895C1ED618BA}"/>
                </a:ext>
              </a:extLst>
            </p:cNvPr>
            <p:cNvSpPr/>
            <p:nvPr/>
          </p:nvSpPr>
          <p:spPr>
            <a:xfrm>
              <a:off x="4015626" y="2235766"/>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Linear</a:t>
              </a:r>
            </a:p>
          </p:txBody>
        </p:sp>
      </p:grpSp>
      <p:sp>
        <p:nvSpPr>
          <p:cNvPr id="127" name="矩形: 圓角 126">
            <a:extLst>
              <a:ext uri="{FF2B5EF4-FFF2-40B4-BE49-F238E27FC236}">
                <a16:creationId xmlns:a16="http://schemas.microsoft.com/office/drawing/2014/main" id="{C0FE27D9-8967-4B1B-B2A5-B8CE3A8CD96B}"/>
              </a:ext>
            </a:extLst>
          </p:cNvPr>
          <p:cNvSpPr/>
          <p:nvPr/>
        </p:nvSpPr>
        <p:spPr>
          <a:xfrm>
            <a:off x="8903576" y="4938615"/>
            <a:ext cx="1450810" cy="1678953"/>
          </a:xfrm>
          <a:prstGeom prst="roundRect">
            <a:avLst/>
          </a:prstGeom>
          <a:solidFill>
            <a:schemeClr val="accent3">
              <a:lumMod val="60000"/>
              <a:lumOff val="4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8" name="矩形: 圓角 127">
            <a:extLst>
              <a:ext uri="{FF2B5EF4-FFF2-40B4-BE49-F238E27FC236}">
                <a16:creationId xmlns:a16="http://schemas.microsoft.com/office/drawing/2014/main" id="{73FD2B48-37A6-4E7F-93E1-9D79B566097F}"/>
              </a:ext>
            </a:extLst>
          </p:cNvPr>
          <p:cNvSpPr/>
          <p:nvPr/>
        </p:nvSpPr>
        <p:spPr>
          <a:xfrm>
            <a:off x="8970498" y="5199632"/>
            <a:ext cx="1331575" cy="202109"/>
          </a:xfrm>
          <a:prstGeom prst="roundRect">
            <a:avLst/>
          </a:prstGeom>
          <a:solidFill>
            <a:schemeClr val="accent5">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Conv3d</a:t>
            </a:r>
          </a:p>
        </p:txBody>
      </p:sp>
      <p:sp>
        <p:nvSpPr>
          <p:cNvPr id="130" name="矩形: 圓角 129">
            <a:extLst>
              <a:ext uri="{FF2B5EF4-FFF2-40B4-BE49-F238E27FC236}">
                <a16:creationId xmlns:a16="http://schemas.microsoft.com/office/drawing/2014/main" id="{36B8BD65-C2EC-440E-81DC-5514CCF1F2D0}"/>
              </a:ext>
            </a:extLst>
          </p:cNvPr>
          <p:cNvSpPr/>
          <p:nvPr/>
        </p:nvSpPr>
        <p:spPr>
          <a:xfrm>
            <a:off x="8970498" y="5459068"/>
            <a:ext cx="1331575" cy="216483"/>
          </a:xfrm>
          <a:prstGeom prst="roundRect">
            <a:avLst/>
          </a:prstGeom>
          <a:solidFill>
            <a:schemeClr val="accent5">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BatchNorm3d</a:t>
            </a:r>
          </a:p>
        </p:txBody>
      </p:sp>
      <p:sp>
        <p:nvSpPr>
          <p:cNvPr id="132" name="矩形: 圓角 131">
            <a:extLst>
              <a:ext uri="{FF2B5EF4-FFF2-40B4-BE49-F238E27FC236}">
                <a16:creationId xmlns:a16="http://schemas.microsoft.com/office/drawing/2014/main" id="{C50DBEA4-F11B-445A-9D58-6FEF07D9257B}"/>
              </a:ext>
            </a:extLst>
          </p:cNvPr>
          <p:cNvSpPr/>
          <p:nvPr/>
        </p:nvSpPr>
        <p:spPr>
          <a:xfrm>
            <a:off x="8970498" y="5725164"/>
            <a:ext cx="1331575" cy="202109"/>
          </a:xfrm>
          <a:prstGeom prst="roundRect">
            <a:avLst/>
          </a:prstGeom>
          <a:solidFill>
            <a:schemeClr val="accent5">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Conv3d</a:t>
            </a:r>
          </a:p>
        </p:txBody>
      </p:sp>
      <p:sp>
        <p:nvSpPr>
          <p:cNvPr id="133" name="矩形: 圓角 132">
            <a:extLst>
              <a:ext uri="{FF2B5EF4-FFF2-40B4-BE49-F238E27FC236}">
                <a16:creationId xmlns:a16="http://schemas.microsoft.com/office/drawing/2014/main" id="{10E9F31F-E081-44D7-9B1A-748D6354199E}"/>
              </a:ext>
            </a:extLst>
          </p:cNvPr>
          <p:cNvSpPr/>
          <p:nvPr/>
        </p:nvSpPr>
        <p:spPr>
          <a:xfrm>
            <a:off x="8970498" y="5984600"/>
            <a:ext cx="1331575" cy="216483"/>
          </a:xfrm>
          <a:prstGeom prst="roundRect">
            <a:avLst/>
          </a:prstGeom>
          <a:solidFill>
            <a:schemeClr val="accent5">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BatchNorm3d</a:t>
            </a:r>
          </a:p>
        </p:txBody>
      </p:sp>
      <p:sp>
        <p:nvSpPr>
          <p:cNvPr id="134" name="矩形: 圓角 133">
            <a:extLst>
              <a:ext uri="{FF2B5EF4-FFF2-40B4-BE49-F238E27FC236}">
                <a16:creationId xmlns:a16="http://schemas.microsoft.com/office/drawing/2014/main" id="{9D4893FE-B6F5-46C7-BB12-C8711B69F9ED}"/>
              </a:ext>
            </a:extLst>
          </p:cNvPr>
          <p:cNvSpPr/>
          <p:nvPr/>
        </p:nvSpPr>
        <p:spPr>
          <a:xfrm>
            <a:off x="8963193" y="6262043"/>
            <a:ext cx="1331575" cy="216483"/>
          </a:xfrm>
          <a:prstGeom prst="roundRect">
            <a:avLst/>
          </a:prstGeom>
          <a:solidFill>
            <a:schemeClr val="accent5">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Shortcut</a:t>
            </a:r>
          </a:p>
        </p:txBody>
      </p:sp>
      <p:sp>
        <p:nvSpPr>
          <p:cNvPr id="136" name="文字方塊 135">
            <a:extLst>
              <a:ext uri="{FF2B5EF4-FFF2-40B4-BE49-F238E27FC236}">
                <a16:creationId xmlns:a16="http://schemas.microsoft.com/office/drawing/2014/main" id="{5D917668-CA50-4177-93A0-2FF8D5F2F811}"/>
              </a:ext>
            </a:extLst>
          </p:cNvPr>
          <p:cNvSpPr txBox="1"/>
          <p:nvPr/>
        </p:nvSpPr>
        <p:spPr>
          <a:xfrm>
            <a:off x="9069765" y="4938615"/>
            <a:ext cx="1398497" cy="266227"/>
          </a:xfrm>
          <a:prstGeom prst="rect">
            <a:avLst/>
          </a:prstGeom>
          <a:noFill/>
        </p:spPr>
        <p:txBody>
          <a:bodyPr wrap="square" rtlCol="0">
            <a:spAutoFit/>
          </a:bodyPr>
          <a:lstStyle/>
          <a:p>
            <a:r>
              <a:rPr lang="en-US" altLang="zh-TW" sz="1400" dirty="0"/>
              <a:t>Basic block*2</a:t>
            </a:r>
            <a:endParaRPr lang="zh-TW" altLang="en-US" sz="1400" dirty="0"/>
          </a:p>
        </p:txBody>
      </p:sp>
      <p:sp>
        <p:nvSpPr>
          <p:cNvPr id="137" name="文字方塊 136">
            <a:extLst>
              <a:ext uri="{FF2B5EF4-FFF2-40B4-BE49-F238E27FC236}">
                <a16:creationId xmlns:a16="http://schemas.microsoft.com/office/drawing/2014/main" id="{31D15E72-D19F-40C5-A5BB-8A3252FD8541}"/>
              </a:ext>
            </a:extLst>
          </p:cNvPr>
          <p:cNvSpPr txBox="1"/>
          <p:nvPr/>
        </p:nvSpPr>
        <p:spPr>
          <a:xfrm>
            <a:off x="6728938" y="4228822"/>
            <a:ext cx="1567627" cy="369332"/>
          </a:xfrm>
          <a:prstGeom prst="rect">
            <a:avLst/>
          </a:prstGeom>
          <a:noFill/>
        </p:spPr>
        <p:txBody>
          <a:bodyPr wrap="square" rtlCol="0">
            <a:spAutoFit/>
          </a:bodyPr>
          <a:lstStyle/>
          <a:p>
            <a:r>
              <a:rPr lang="en-US" altLang="zh-TW" dirty="0"/>
              <a:t>3D </a:t>
            </a:r>
            <a:r>
              <a:rPr lang="en-US" altLang="zh-TW" dirty="0" err="1"/>
              <a:t>Res_block</a:t>
            </a:r>
            <a:endParaRPr lang="en-US" altLang="zh-TW" dirty="0"/>
          </a:p>
        </p:txBody>
      </p:sp>
      <p:sp>
        <p:nvSpPr>
          <p:cNvPr id="138" name="文字方塊 137">
            <a:extLst>
              <a:ext uri="{FF2B5EF4-FFF2-40B4-BE49-F238E27FC236}">
                <a16:creationId xmlns:a16="http://schemas.microsoft.com/office/drawing/2014/main" id="{7933A78F-E3BB-4BC6-88A9-0E14CCA181E4}"/>
              </a:ext>
            </a:extLst>
          </p:cNvPr>
          <p:cNvSpPr txBox="1"/>
          <p:nvPr/>
        </p:nvSpPr>
        <p:spPr>
          <a:xfrm>
            <a:off x="6975148" y="2641267"/>
            <a:ext cx="937966" cy="369332"/>
          </a:xfrm>
          <a:prstGeom prst="rect">
            <a:avLst/>
          </a:prstGeom>
          <a:noFill/>
        </p:spPr>
        <p:txBody>
          <a:bodyPr wrap="square" rtlCol="0">
            <a:spAutoFit/>
          </a:bodyPr>
          <a:lstStyle/>
          <a:p>
            <a:r>
              <a:rPr lang="en-US" altLang="zh-TW" dirty="0"/>
              <a:t>3D CNN</a:t>
            </a:r>
          </a:p>
        </p:txBody>
      </p:sp>
      <p:grpSp>
        <p:nvGrpSpPr>
          <p:cNvPr id="140" name="群組 139">
            <a:extLst>
              <a:ext uri="{FF2B5EF4-FFF2-40B4-BE49-F238E27FC236}">
                <a16:creationId xmlns:a16="http://schemas.microsoft.com/office/drawing/2014/main" id="{5FA8E01B-8653-4660-A2B8-032A8590D36A}"/>
              </a:ext>
            </a:extLst>
          </p:cNvPr>
          <p:cNvGrpSpPr/>
          <p:nvPr/>
        </p:nvGrpSpPr>
        <p:grpSpPr>
          <a:xfrm>
            <a:off x="6753010" y="3114894"/>
            <a:ext cx="1331575" cy="873429"/>
            <a:chOff x="4015626" y="983865"/>
            <a:chExt cx="1331575" cy="873429"/>
          </a:xfrm>
        </p:grpSpPr>
        <p:sp>
          <p:nvSpPr>
            <p:cNvPr id="141" name="矩形: 圓角 140">
              <a:extLst>
                <a:ext uri="{FF2B5EF4-FFF2-40B4-BE49-F238E27FC236}">
                  <a16:creationId xmlns:a16="http://schemas.microsoft.com/office/drawing/2014/main" id="{693B7504-620A-4500-90C7-210A771292D0}"/>
                </a:ext>
              </a:extLst>
            </p:cNvPr>
            <p:cNvSpPr/>
            <p:nvPr/>
          </p:nvSpPr>
          <p:spPr>
            <a:xfrm>
              <a:off x="4015626" y="983865"/>
              <a:ext cx="1331575" cy="233652"/>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Conv3d</a:t>
              </a:r>
            </a:p>
          </p:txBody>
        </p:sp>
        <p:sp>
          <p:nvSpPr>
            <p:cNvPr id="142" name="矩形: 圓角 141">
              <a:extLst>
                <a:ext uri="{FF2B5EF4-FFF2-40B4-BE49-F238E27FC236}">
                  <a16:creationId xmlns:a16="http://schemas.microsoft.com/office/drawing/2014/main" id="{86461F05-B643-4490-A3C9-847FA5349821}"/>
                </a:ext>
              </a:extLst>
            </p:cNvPr>
            <p:cNvSpPr/>
            <p:nvPr/>
          </p:nvSpPr>
          <p:spPr>
            <a:xfrm>
              <a:off x="4015626" y="1283791"/>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Maxpool3d</a:t>
              </a:r>
            </a:p>
          </p:txBody>
        </p:sp>
        <p:sp>
          <p:nvSpPr>
            <p:cNvPr id="144" name="矩形: 圓角 143">
              <a:extLst>
                <a:ext uri="{FF2B5EF4-FFF2-40B4-BE49-F238E27FC236}">
                  <a16:creationId xmlns:a16="http://schemas.microsoft.com/office/drawing/2014/main" id="{21DB75EB-9AC8-4B35-A7CD-A00ADC4901DD}"/>
                </a:ext>
              </a:extLst>
            </p:cNvPr>
            <p:cNvSpPr/>
            <p:nvPr/>
          </p:nvSpPr>
          <p:spPr>
            <a:xfrm>
              <a:off x="4015626" y="1607025"/>
              <a:ext cx="1331575" cy="250269"/>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Linear</a:t>
              </a:r>
            </a:p>
          </p:txBody>
        </p:sp>
      </p:grpSp>
      <p:sp>
        <p:nvSpPr>
          <p:cNvPr id="145" name="文字方塊 144">
            <a:extLst>
              <a:ext uri="{FF2B5EF4-FFF2-40B4-BE49-F238E27FC236}">
                <a16:creationId xmlns:a16="http://schemas.microsoft.com/office/drawing/2014/main" id="{10956E3A-0A8F-4E8B-8871-04241F460490}"/>
              </a:ext>
            </a:extLst>
          </p:cNvPr>
          <p:cNvSpPr txBox="1"/>
          <p:nvPr/>
        </p:nvSpPr>
        <p:spPr>
          <a:xfrm>
            <a:off x="5381099" y="393862"/>
            <a:ext cx="3222505" cy="1645563"/>
          </a:xfrm>
          <a:prstGeom prst="roundRect">
            <a:avLst>
              <a:gd name="adj" fmla="val 8509"/>
            </a:avLst>
          </a:prstGeom>
          <a:noFill/>
          <a:ln>
            <a:solidFill>
              <a:schemeClr val="bg2">
                <a:lumMod val="50000"/>
              </a:schemeClr>
            </a:solidFill>
          </a:ln>
        </p:spPr>
        <p:txBody>
          <a:bodyPr wrap="square">
            <a:spAutoFit/>
          </a:bodyPr>
          <a:lstStyle/>
          <a:p>
            <a:r>
              <a:rPr lang="en-US" altLang="zh-TW" sz="2000" dirty="0"/>
              <a:t>For thermal image</a:t>
            </a:r>
          </a:p>
          <a:p>
            <a:r>
              <a:rPr lang="en-US" altLang="zh-TW" b="1" dirty="0"/>
              <a:t>3D CNN</a:t>
            </a:r>
            <a:r>
              <a:rPr lang="en-US" altLang="zh-TW" dirty="0"/>
              <a:t>: </a:t>
            </a:r>
          </a:p>
          <a:p>
            <a:r>
              <a:rPr lang="en-US" altLang="zh-TW" dirty="0"/>
              <a:t>Captures shallow features </a:t>
            </a:r>
          </a:p>
          <a:p>
            <a:r>
              <a:rPr lang="en-US" altLang="zh-TW" b="1" dirty="0"/>
              <a:t>3D </a:t>
            </a:r>
            <a:r>
              <a:rPr lang="en-US" altLang="zh-TW" b="1" dirty="0" err="1"/>
              <a:t>Res_block</a:t>
            </a:r>
            <a:r>
              <a:rPr lang="en-US" altLang="zh-TW" dirty="0"/>
              <a:t>: </a:t>
            </a:r>
          </a:p>
          <a:p>
            <a:r>
              <a:rPr lang="en-US" altLang="zh-TW" dirty="0"/>
              <a:t>Captures deep features</a:t>
            </a:r>
          </a:p>
        </p:txBody>
      </p:sp>
      <p:pic>
        <p:nvPicPr>
          <p:cNvPr id="8" name="圖片 7">
            <a:extLst>
              <a:ext uri="{FF2B5EF4-FFF2-40B4-BE49-F238E27FC236}">
                <a16:creationId xmlns:a16="http://schemas.microsoft.com/office/drawing/2014/main" id="{D8A7154F-EC71-49A6-A4BF-9E6787B41C72}"/>
              </a:ext>
            </a:extLst>
          </p:cNvPr>
          <p:cNvPicPr>
            <a:picLocks noChangeAspect="1"/>
          </p:cNvPicPr>
          <p:nvPr/>
        </p:nvPicPr>
        <p:blipFill>
          <a:blip r:embed="rId3"/>
          <a:stretch>
            <a:fillRect/>
          </a:stretch>
        </p:blipFill>
        <p:spPr>
          <a:xfrm>
            <a:off x="5534975" y="3086022"/>
            <a:ext cx="804552" cy="1063456"/>
          </a:xfrm>
          <a:prstGeom prst="rect">
            <a:avLst/>
          </a:prstGeom>
        </p:spPr>
      </p:pic>
      <p:sp>
        <p:nvSpPr>
          <p:cNvPr id="9" name="文字方塊 8">
            <a:extLst>
              <a:ext uri="{FF2B5EF4-FFF2-40B4-BE49-F238E27FC236}">
                <a16:creationId xmlns:a16="http://schemas.microsoft.com/office/drawing/2014/main" id="{A99BA827-2564-4258-AAA8-4063794EB19C}"/>
              </a:ext>
            </a:extLst>
          </p:cNvPr>
          <p:cNvSpPr txBox="1"/>
          <p:nvPr/>
        </p:nvSpPr>
        <p:spPr>
          <a:xfrm>
            <a:off x="8419091" y="3345032"/>
            <a:ext cx="1561202" cy="400110"/>
          </a:xfrm>
          <a:prstGeom prst="rect">
            <a:avLst/>
          </a:prstGeom>
          <a:noFill/>
        </p:spPr>
        <p:txBody>
          <a:bodyPr wrap="square" rtlCol="0">
            <a:spAutoFit/>
          </a:bodyPr>
          <a:lstStyle/>
          <a:p>
            <a:r>
              <a:rPr lang="en-US" altLang="zh-TW" sz="2000" dirty="0"/>
              <a:t>Features</a:t>
            </a:r>
            <a:endParaRPr lang="zh-TW" altLang="en-US" sz="2000" dirty="0"/>
          </a:p>
        </p:txBody>
      </p:sp>
      <p:pic>
        <p:nvPicPr>
          <p:cNvPr id="149" name="圖片 148">
            <a:extLst>
              <a:ext uri="{FF2B5EF4-FFF2-40B4-BE49-F238E27FC236}">
                <a16:creationId xmlns:a16="http://schemas.microsoft.com/office/drawing/2014/main" id="{AB081AB3-52D5-437B-B1D8-22AEB9D8C542}"/>
              </a:ext>
            </a:extLst>
          </p:cNvPr>
          <p:cNvPicPr>
            <a:picLocks noChangeAspect="1"/>
          </p:cNvPicPr>
          <p:nvPr/>
        </p:nvPicPr>
        <p:blipFill>
          <a:blip r:embed="rId3"/>
          <a:stretch>
            <a:fillRect/>
          </a:stretch>
        </p:blipFill>
        <p:spPr>
          <a:xfrm>
            <a:off x="5534778" y="5008680"/>
            <a:ext cx="804552" cy="1063456"/>
          </a:xfrm>
          <a:prstGeom prst="rect">
            <a:avLst/>
          </a:prstGeom>
        </p:spPr>
      </p:pic>
      <p:sp>
        <p:nvSpPr>
          <p:cNvPr id="150" name="文字方塊 149">
            <a:extLst>
              <a:ext uri="{FF2B5EF4-FFF2-40B4-BE49-F238E27FC236}">
                <a16:creationId xmlns:a16="http://schemas.microsoft.com/office/drawing/2014/main" id="{C605E97F-DF46-4CD1-8DCF-01EB88FCFDF0}"/>
              </a:ext>
            </a:extLst>
          </p:cNvPr>
          <p:cNvSpPr txBox="1"/>
          <p:nvPr/>
        </p:nvSpPr>
        <p:spPr>
          <a:xfrm>
            <a:off x="10695755" y="5140298"/>
            <a:ext cx="1561202" cy="400110"/>
          </a:xfrm>
          <a:prstGeom prst="rect">
            <a:avLst/>
          </a:prstGeom>
          <a:noFill/>
        </p:spPr>
        <p:txBody>
          <a:bodyPr wrap="square" rtlCol="0">
            <a:spAutoFit/>
          </a:bodyPr>
          <a:lstStyle/>
          <a:p>
            <a:r>
              <a:rPr lang="en-US" altLang="zh-TW" sz="2000" dirty="0"/>
              <a:t>Features</a:t>
            </a:r>
            <a:endParaRPr lang="zh-TW" altLang="en-US" sz="2000" dirty="0"/>
          </a:p>
        </p:txBody>
      </p:sp>
      <p:cxnSp>
        <p:nvCxnSpPr>
          <p:cNvPr id="3" name="直線接點 2">
            <a:extLst>
              <a:ext uri="{FF2B5EF4-FFF2-40B4-BE49-F238E27FC236}">
                <a16:creationId xmlns:a16="http://schemas.microsoft.com/office/drawing/2014/main" id="{09914631-088E-46C4-A568-4C8CFF067ED0}"/>
              </a:ext>
            </a:extLst>
          </p:cNvPr>
          <p:cNvCxnSpPr>
            <a:cxnSpLocks/>
            <a:stCxn id="118" idx="3"/>
            <a:endCxn id="127" idx="0"/>
          </p:cNvCxnSpPr>
          <p:nvPr/>
        </p:nvCxnSpPr>
        <p:spPr>
          <a:xfrm flipV="1">
            <a:off x="8131509" y="4938615"/>
            <a:ext cx="1497472" cy="516627"/>
          </a:xfrm>
          <a:prstGeom prst="bentConnector4">
            <a:avLst>
              <a:gd name="adj1" fmla="val 16549"/>
              <a:gd name="adj2" fmla="val 175120"/>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25" name="直線接點 24">
            <a:extLst>
              <a:ext uri="{FF2B5EF4-FFF2-40B4-BE49-F238E27FC236}">
                <a16:creationId xmlns:a16="http://schemas.microsoft.com/office/drawing/2014/main" id="{5C16D14A-EBCB-445A-9F54-B0E25E529D4A}"/>
              </a:ext>
            </a:extLst>
          </p:cNvPr>
          <p:cNvCxnSpPr>
            <a:cxnSpLocks/>
            <a:stCxn id="120" idx="3"/>
            <a:endCxn id="127" idx="0"/>
          </p:cNvCxnSpPr>
          <p:nvPr/>
        </p:nvCxnSpPr>
        <p:spPr>
          <a:xfrm flipV="1">
            <a:off x="8131509" y="4938615"/>
            <a:ext cx="1497472" cy="839477"/>
          </a:xfrm>
          <a:prstGeom prst="bentConnector4">
            <a:avLst>
              <a:gd name="adj1" fmla="val 35009"/>
              <a:gd name="adj2" fmla="val 113299"/>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2" name="矩形: 圓角 1">
            <a:extLst>
              <a:ext uri="{FF2B5EF4-FFF2-40B4-BE49-F238E27FC236}">
                <a16:creationId xmlns:a16="http://schemas.microsoft.com/office/drawing/2014/main" id="{2F098A93-5CBC-40BC-9048-F9BAD4A46E3C}"/>
              </a:ext>
            </a:extLst>
          </p:cNvPr>
          <p:cNvSpPr/>
          <p:nvPr/>
        </p:nvSpPr>
        <p:spPr>
          <a:xfrm>
            <a:off x="5381098" y="2533942"/>
            <a:ext cx="4713071" cy="1632018"/>
          </a:xfrm>
          <a:prstGeom prst="roundRect">
            <a:avLst/>
          </a:prstGeom>
          <a:noFill/>
          <a:ln w="28575">
            <a:solidFill>
              <a:schemeClr val="bg2">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2" name="矩形: 圓角 151">
            <a:extLst>
              <a:ext uri="{FF2B5EF4-FFF2-40B4-BE49-F238E27FC236}">
                <a16:creationId xmlns:a16="http://schemas.microsoft.com/office/drawing/2014/main" id="{98EC9968-9474-430B-9349-076D54F63B29}"/>
              </a:ext>
            </a:extLst>
          </p:cNvPr>
          <p:cNvSpPr/>
          <p:nvPr/>
        </p:nvSpPr>
        <p:spPr>
          <a:xfrm>
            <a:off x="5381098" y="4278801"/>
            <a:ext cx="6535185" cy="2451608"/>
          </a:xfrm>
          <a:prstGeom prst="roundRect">
            <a:avLst/>
          </a:prstGeom>
          <a:noFill/>
          <a:ln w="28575">
            <a:solidFill>
              <a:schemeClr val="bg2">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3" name="文字方塊 202">
            <a:extLst>
              <a:ext uri="{FF2B5EF4-FFF2-40B4-BE49-F238E27FC236}">
                <a16:creationId xmlns:a16="http://schemas.microsoft.com/office/drawing/2014/main" id="{B7A82F7F-5D06-46E6-B54D-ECBBBF288668}"/>
              </a:ext>
            </a:extLst>
          </p:cNvPr>
          <p:cNvSpPr txBox="1"/>
          <p:nvPr/>
        </p:nvSpPr>
        <p:spPr>
          <a:xfrm>
            <a:off x="3808924" y="6105792"/>
            <a:ext cx="1965917" cy="369332"/>
          </a:xfrm>
          <a:prstGeom prst="rect">
            <a:avLst/>
          </a:prstGeom>
          <a:noFill/>
        </p:spPr>
        <p:txBody>
          <a:bodyPr wrap="square" rtlCol="0">
            <a:spAutoFit/>
          </a:bodyPr>
          <a:lstStyle/>
          <a:p>
            <a:r>
              <a:rPr lang="en-US" altLang="zh-TW" dirty="0"/>
              <a:t>Thermal image</a:t>
            </a:r>
            <a:endParaRPr lang="zh-TW" altLang="en-US" dirty="0"/>
          </a:p>
        </p:txBody>
      </p:sp>
      <p:grpSp>
        <p:nvGrpSpPr>
          <p:cNvPr id="18" name="群組 17">
            <a:extLst>
              <a:ext uri="{FF2B5EF4-FFF2-40B4-BE49-F238E27FC236}">
                <a16:creationId xmlns:a16="http://schemas.microsoft.com/office/drawing/2014/main" id="{1DD7B789-C4C8-4505-BD98-3EF4F0FE1716}"/>
              </a:ext>
            </a:extLst>
          </p:cNvPr>
          <p:cNvGrpSpPr/>
          <p:nvPr/>
        </p:nvGrpSpPr>
        <p:grpSpPr>
          <a:xfrm>
            <a:off x="608735" y="1546225"/>
            <a:ext cx="4725438" cy="4938510"/>
            <a:chOff x="608735" y="1546225"/>
            <a:chExt cx="4725438" cy="4938510"/>
          </a:xfrm>
        </p:grpSpPr>
        <p:grpSp>
          <p:nvGrpSpPr>
            <p:cNvPr id="153" name="群組 152">
              <a:extLst>
                <a:ext uri="{FF2B5EF4-FFF2-40B4-BE49-F238E27FC236}">
                  <a16:creationId xmlns:a16="http://schemas.microsoft.com/office/drawing/2014/main" id="{53245540-66D8-4AB3-97ED-2BE7B532E945}"/>
                </a:ext>
              </a:extLst>
            </p:cNvPr>
            <p:cNvGrpSpPr/>
            <p:nvPr/>
          </p:nvGrpSpPr>
          <p:grpSpPr>
            <a:xfrm>
              <a:off x="608735" y="1546225"/>
              <a:ext cx="4725438" cy="4938510"/>
              <a:chOff x="608735" y="1546225"/>
              <a:chExt cx="4725438" cy="4938510"/>
            </a:xfrm>
          </p:grpSpPr>
          <p:sp>
            <p:nvSpPr>
              <p:cNvPr id="154" name="矩形: 圓角 153">
                <a:extLst>
                  <a:ext uri="{FF2B5EF4-FFF2-40B4-BE49-F238E27FC236}">
                    <a16:creationId xmlns:a16="http://schemas.microsoft.com/office/drawing/2014/main" id="{F3B0CBDB-9AEF-45E0-B18A-F39BE8CD9467}"/>
                  </a:ext>
                </a:extLst>
              </p:cNvPr>
              <p:cNvSpPr/>
              <p:nvPr/>
            </p:nvSpPr>
            <p:spPr>
              <a:xfrm>
                <a:off x="2137441" y="3540620"/>
                <a:ext cx="2997172"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55" name="矩形: 圓角 154">
                <a:extLst>
                  <a:ext uri="{FF2B5EF4-FFF2-40B4-BE49-F238E27FC236}">
                    <a16:creationId xmlns:a16="http://schemas.microsoft.com/office/drawing/2014/main" id="{C32711F9-8D1D-472C-B583-AF03E10026F5}"/>
                  </a:ext>
                </a:extLst>
              </p:cNvPr>
              <p:cNvSpPr/>
              <p:nvPr/>
            </p:nvSpPr>
            <p:spPr>
              <a:xfrm>
                <a:off x="1011462" y="2533942"/>
                <a:ext cx="2276734"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56" name="矩形: 圓角 155">
                <a:extLst>
                  <a:ext uri="{FF2B5EF4-FFF2-40B4-BE49-F238E27FC236}">
                    <a16:creationId xmlns:a16="http://schemas.microsoft.com/office/drawing/2014/main" id="{8764EFCF-C18C-4890-B489-4D0669E813AA}"/>
                  </a:ext>
                </a:extLst>
              </p:cNvPr>
              <p:cNvSpPr/>
              <p:nvPr/>
            </p:nvSpPr>
            <p:spPr>
              <a:xfrm>
                <a:off x="1608790" y="1546225"/>
                <a:ext cx="1083508" cy="347359"/>
              </a:xfrm>
              <a:prstGeom prst="roundRect">
                <a:avLst/>
              </a:prstGeom>
              <a:solidFill>
                <a:schemeClr val="accent2">
                  <a:lumMod val="75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157" name="橢圓 156">
                <a:extLst>
                  <a:ext uri="{FF2B5EF4-FFF2-40B4-BE49-F238E27FC236}">
                    <a16:creationId xmlns:a16="http://schemas.microsoft.com/office/drawing/2014/main" id="{3ADD988C-9E07-46A4-9773-1062D18640E8}"/>
                  </a:ext>
                </a:extLst>
              </p:cNvPr>
              <p:cNvSpPr/>
              <p:nvPr/>
            </p:nvSpPr>
            <p:spPr>
              <a:xfrm>
                <a:off x="611360" y="5677160"/>
                <a:ext cx="391886" cy="391886"/>
              </a:xfrm>
              <a:prstGeom prst="ellipse">
                <a:avLst/>
              </a:prstGeom>
              <a:solidFill>
                <a:srgbClr val="FF93A5">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8" name="橢圓 157">
                <a:extLst>
                  <a:ext uri="{FF2B5EF4-FFF2-40B4-BE49-F238E27FC236}">
                    <a16:creationId xmlns:a16="http://schemas.microsoft.com/office/drawing/2014/main" id="{52AAB39C-32F9-4F58-BE4D-8E1BBBC6E01F}"/>
                  </a:ext>
                </a:extLst>
              </p:cNvPr>
              <p:cNvSpPr/>
              <p:nvPr/>
            </p:nvSpPr>
            <p:spPr>
              <a:xfrm>
                <a:off x="1146506" y="5677160"/>
                <a:ext cx="391886" cy="391886"/>
              </a:xfrm>
              <a:prstGeom prst="ellipse">
                <a:avLst/>
              </a:prstGeom>
              <a:solidFill>
                <a:srgbClr val="FF93A5">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9" name="橢圓 158">
                <a:extLst>
                  <a:ext uri="{FF2B5EF4-FFF2-40B4-BE49-F238E27FC236}">
                    <a16:creationId xmlns:a16="http://schemas.microsoft.com/office/drawing/2014/main" id="{9AE7CF94-7AD3-469B-8470-60A24F330A83}"/>
                  </a:ext>
                </a:extLst>
              </p:cNvPr>
              <p:cNvSpPr/>
              <p:nvPr/>
            </p:nvSpPr>
            <p:spPr>
              <a:xfrm>
                <a:off x="1681652" y="5677160"/>
                <a:ext cx="391886" cy="391886"/>
              </a:xfrm>
              <a:prstGeom prst="ellipse">
                <a:avLst/>
              </a:prstGeom>
              <a:solidFill>
                <a:srgbClr val="FF93A5">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0" name="橢圓 159">
                <a:extLst>
                  <a:ext uri="{FF2B5EF4-FFF2-40B4-BE49-F238E27FC236}">
                    <a16:creationId xmlns:a16="http://schemas.microsoft.com/office/drawing/2014/main" id="{ACCD0AB3-C43B-45F3-B534-64AA3F67C6A9}"/>
                  </a:ext>
                </a:extLst>
              </p:cNvPr>
              <p:cNvSpPr/>
              <p:nvPr/>
            </p:nvSpPr>
            <p:spPr>
              <a:xfrm>
                <a:off x="608735" y="4608890"/>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1" name="橢圓 160">
                <a:extLst>
                  <a:ext uri="{FF2B5EF4-FFF2-40B4-BE49-F238E27FC236}">
                    <a16:creationId xmlns:a16="http://schemas.microsoft.com/office/drawing/2014/main" id="{74A24745-35FF-4DC5-94FA-87BB99385354}"/>
                  </a:ext>
                </a:extLst>
              </p:cNvPr>
              <p:cNvSpPr/>
              <p:nvPr/>
            </p:nvSpPr>
            <p:spPr>
              <a:xfrm>
                <a:off x="1142979" y="4598154"/>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2" name="橢圓 161">
                <a:extLst>
                  <a:ext uri="{FF2B5EF4-FFF2-40B4-BE49-F238E27FC236}">
                    <a16:creationId xmlns:a16="http://schemas.microsoft.com/office/drawing/2014/main" id="{BDA59A09-D399-4FDE-AFB3-89CC09B1ADEC}"/>
                  </a:ext>
                </a:extLst>
              </p:cNvPr>
              <p:cNvSpPr/>
              <p:nvPr/>
            </p:nvSpPr>
            <p:spPr>
              <a:xfrm>
                <a:off x="1685269" y="460310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3" name="橢圓 162">
                <a:extLst>
                  <a:ext uri="{FF2B5EF4-FFF2-40B4-BE49-F238E27FC236}">
                    <a16:creationId xmlns:a16="http://schemas.microsoft.com/office/drawing/2014/main" id="{EC9F2529-0FA7-4DA9-A440-905709EB0789}"/>
                  </a:ext>
                </a:extLst>
              </p:cNvPr>
              <p:cNvSpPr/>
              <p:nvPr/>
            </p:nvSpPr>
            <p:spPr>
              <a:xfrm>
                <a:off x="2238589"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4" name="橢圓 163">
                <a:extLst>
                  <a:ext uri="{FF2B5EF4-FFF2-40B4-BE49-F238E27FC236}">
                    <a16:creationId xmlns:a16="http://schemas.microsoft.com/office/drawing/2014/main" id="{8FF1ADCD-5261-4D94-954B-2207D00F6C0E}"/>
                  </a:ext>
                </a:extLst>
              </p:cNvPr>
              <p:cNvSpPr/>
              <p:nvPr/>
            </p:nvSpPr>
            <p:spPr>
              <a:xfrm>
                <a:off x="2773735"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5" name="橢圓 164">
                <a:extLst>
                  <a:ext uri="{FF2B5EF4-FFF2-40B4-BE49-F238E27FC236}">
                    <a16:creationId xmlns:a16="http://schemas.microsoft.com/office/drawing/2014/main" id="{C34128F4-3ACC-40AF-9364-AFC2F2DAD8A8}"/>
                  </a:ext>
                </a:extLst>
              </p:cNvPr>
              <p:cNvSpPr/>
              <p:nvPr/>
            </p:nvSpPr>
            <p:spPr>
              <a:xfrm>
                <a:off x="3308881"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6" name="橢圓 165">
                <a:extLst>
                  <a:ext uri="{FF2B5EF4-FFF2-40B4-BE49-F238E27FC236}">
                    <a16:creationId xmlns:a16="http://schemas.microsoft.com/office/drawing/2014/main" id="{7FB9DFA0-CBD8-4073-AEC1-D9EB0917CF64}"/>
                  </a:ext>
                </a:extLst>
              </p:cNvPr>
              <p:cNvSpPr/>
              <p:nvPr/>
            </p:nvSpPr>
            <p:spPr>
              <a:xfrm>
                <a:off x="2235964" y="4608890"/>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7" name="橢圓 166">
                <a:extLst>
                  <a:ext uri="{FF2B5EF4-FFF2-40B4-BE49-F238E27FC236}">
                    <a16:creationId xmlns:a16="http://schemas.microsoft.com/office/drawing/2014/main" id="{A159E7A1-01D7-44E2-9CB3-F63CC48DABB4}"/>
                  </a:ext>
                </a:extLst>
              </p:cNvPr>
              <p:cNvSpPr/>
              <p:nvPr/>
            </p:nvSpPr>
            <p:spPr>
              <a:xfrm>
                <a:off x="2770208" y="4598154"/>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8" name="橢圓 167">
                <a:extLst>
                  <a:ext uri="{FF2B5EF4-FFF2-40B4-BE49-F238E27FC236}">
                    <a16:creationId xmlns:a16="http://schemas.microsoft.com/office/drawing/2014/main" id="{D2827250-E011-4DD8-9EDD-6D4693626205}"/>
                  </a:ext>
                </a:extLst>
              </p:cNvPr>
              <p:cNvSpPr/>
              <p:nvPr/>
            </p:nvSpPr>
            <p:spPr>
              <a:xfrm>
                <a:off x="3312498" y="4603106"/>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9" name="橢圓 168">
                <a:extLst>
                  <a:ext uri="{FF2B5EF4-FFF2-40B4-BE49-F238E27FC236}">
                    <a16:creationId xmlns:a16="http://schemas.microsoft.com/office/drawing/2014/main" id="{62D9C2F2-242C-4E7B-9143-9CEDEC504B5E}"/>
                  </a:ext>
                </a:extLst>
              </p:cNvPr>
              <p:cNvSpPr/>
              <p:nvPr/>
            </p:nvSpPr>
            <p:spPr>
              <a:xfrm>
                <a:off x="1140801" y="3594924"/>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0" name="橢圓 169">
                <a:extLst>
                  <a:ext uri="{FF2B5EF4-FFF2-40B4-BE49-F238E27FC236}">
                    <a16:creationId xmlns:a16="http://schemas.microsoft.com/office/drawing/2014/main" id="{B32D98E1-6E66-49FF-92E3-7D15549707B9}"/>
                  </a:ext>
                </a:extLst>
              </p:cNvPr>
              <p:cNvSpPr/>
              <p:nvPr/>
            </p:nvSpPr>
            <p:spPr>
              <a:xfrm>
                <a:off x="1681652" y="3591221"/>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2" name="橢圓 171">
                <a:extLst>
                  <a:ext uri="{FF2B5EF4-FFF2-40B4-BE49-F238E27FC236}">
                    <a16:creationId xmlns:a16="http://schemas.microsoft.com/office/drawing/2014/main" id="{251A1887-263B-41F3-A19B-44AFA62BF0A6}"/>
                  </a:ext>
                </a:extLst>
              </p:cNvPr>
              <p:cNvSpPr/>
              <p:nvPr/>
            </p:nvSpPr>
            <p:spPr>
              <a:xfrm>
                <a:off x="2222503" y="3587517"/>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4" name="橢圓 173">
                <a:extLst>
                  <a:ext uri="{FF2B5EF4-FFF2-40B4-BE49-F238E27FC236}">
                    <a16:creationId xmlns:a16="http://schemas.microsoft.com/office/drawing/2014/main" id="{4A64B51F-731B-4C16-A0DD-7075E8F934D7}"/>
                  </a:ext>
                </a:extLst>
              </p:cNvPr>
              <p:cNvSpPr/>
              <p:nvPr/>
            </p:nvSpPr>
            <p:spPr>
              <a:xfrm>
                <a:off x="2763353" y="3587517"/>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5" name="橢圓 174">
                <a:extLst>
                  <a:ext uri="{FF2B5EF4-FFF2-40B4-BE49-F238E27FC236}">
                    <a16:creationId xmlns:a16="http://schemas.microsoft.com/office/drawing/2014/main" id="{EB5F3802-7944-4877-B950-50F8C4C77483}"/>
                  </a:ext>
                </a:extLst>
              </p:cNvPr>
              <p:cNvSpPr/>
              <p:nvPr/>
            </p:nvSpPr>
            <p:spPr>
              <a:xfrm>
                <a:off x="1395205"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6" name="橢圓 175">
                <a:extLst>
                  <a:ext uri="{FF2B5EF4-FFF2-40B4-BE49-F238E27FC236}">
                    <a16:creationId xmlns:a16="http://schemas.microsoft.com/office/drawing/2014/main" id="{82AB8548-D8C9-4B19-8682-4FF4E00E666C}"/>
                  </a:ext>
                </a:extLst>
              </p:cNvPr>
              <p:cNvSpPr/>
              <p:nvPr/>
            </p:nvSpPr>
            <p:spPr>
              <a:xfrm>
                <a:off x="1937881"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8" name="橢圓 177">
                <a:extLst>
                  <a:ext uri="{FF2B5EF4-FFF2-40B4-BE49-F238E27FC236}">
                    <a16:creationId xmlns:a16="http://schemas.microsoft.com/office/drawing/2014/main" id="{A7476B56-C56A-4D6C-B91F-3690D7F86597}"/>
                  </a:ext>
                </a:extLst>
              </p:cNvPr>
              <p:cNvSpPr/>
              <p:nvPr/>
            </p:nvSpPr>
            <p:spPr>
              <a:xfrm>
                <a:off x="2480557"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0" name="橢圓 179">
                <a:extLst>
                  <a:ext uri="{FF2B5EF4-FFF2-40B4-BE49-F238E27FC236}">
                    <a16:creationId xmlns:a16="http://schemas.microsoft.com/office/drawing/2014/main" id="{6D997DF2-274E-4278-833D-304286228812}"/>
                  </a:ext>
                </a:extLst>
              </p:cNvPr>
              <p:cNvSpPr/>
              <p:nvPr/>
            </p:nvSpPr>
            <p:spPr>
              <a:xfrm>
                <a:off x="3868378"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1" name="橢圓 180">
                <a:extLst>
                  <a:ext uri="{FF2B5EF4-FFF2-40B4-BE49-F238E27FC236}">
                    <a16:creationId xmlns:a16="http://schemas.microsoft.com/office/drawing/2014/main" id="{25EDB615-9203-45CC-92CE-C66D688CBAA7}"/>
                  </a:ext>
                </a:extLst>
              </p:cNvPr>
              <p:cNvSpPr/>
              <p:nvPr/>
            </p:nvSpPr>
            <p:spPr>
              <a:xfrm>
                <a:off x="4403524"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2" name="橢圓 181">
                <a:extLst>
                  <a:ext uri="{FF2B5EF4-FFF2-40B4-BE49-F238E27FC236}">
                    <a16:creationId xmlns:a16="http://schemas.microsoft.com/office/drawing/2014/main" id="{6E467BDB-BCA8-4D75-84AA-60CA2B2A2874}"/>
                  </a:ext>
                </a:extLst>
              </p:cNvPr>
              <p:cNvSpPr/>
              <p:nvPr/>
            </p:nvSpPr>
            <p:spPr>
              <a:xfrm>
                <a:off x="4938670"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4" name="橢圓 183">
                <a:extLst>
                  <a:ext uri="{FF2B5EF4-FFF2-40B4-BE49-F238E27FC236}">
                    <a16:creationId xmlns:a16="http://schemas.microsoft.com/office/drawing/2014/main" id="{86C85163-EC39-4EFD-9EAB-466DBA0B3B49}"/>
                  </a:ext>
                </a:extLst>
              </p:cNvPr>
              <p:cNvSpPr/>
              <p:nvPr/>
            </p:nvSpPr>
            <p:spPr>
              <a:xfrm>
                <a:off x="3865753" y="4608890"/>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6" name="橢圓 185">
                <a:extLst>
                  <a:ext uri="{FF2B5EF4-FFF2-40B4-BE49-F238E27FC236}">
                    <a16:creationId xmlns:a16="http://schemas.microsoft.com/office/drawing/2014/main" id="{6163D061-EE07-4FC8-AA90-55DE74FA0CD4}"/>
                  </a:ext>
                </a:extLst>
              </p:cNvPr>
              <p:cNvSpPr/>
              <p:nvPr/>
            </p:nvSpPr>
            <p:spPr>
              <a:xfrm>
                <a:off x="4399997" y="4598154"/>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7" name="橢圓 186">
                <a:extLst>
                  <a:ext uri="{FF2B5EF4-FFF2-40B4-BE49-F238E27FC236}">
                    <a16:creationId xmlns:a16="http://schemas.microsoft.com/office/drawing/2014/main" id="{A99D0A27-1B1C-4912-8B70-A8ADAE90B50A}"/>
                  </a:ext>
                </a:extLst>
              </p:cNvPr>
              <p:cNvSpPr/>
              <p:nvPr/>
            </p:nvSpPr>
            <p:spPr>
              <a:xfrm>
                <a:off x="4942287" y="4603106"/>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9" name="橢圓 188">
                <a:extLst>
                  <a:ext uri="{FF2B5EF4-FFF2-40B4-BE49-F238E27FC236}">
                    <a16:creationId xmlns:a16="http://schemas.microsoft.com/office/drawing/2014/main" id="{46E471F8-C77B-40BC-A8F5-8A8292AF5594}"/>
                  </a:ext>
                </a:extLst>
              </p:cNvPr>
              <p:cNvSpPr/>
              <p:nvPr/>
            </p:nvSpPr>
            <p:spPr>
              <a:xfrm>
                <a:off x="4094210" y="3583212"/>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1" name="橢圓 190">
                <a:extLst>
                  <a:ext uri="{FF2B5EF4-FFF2-40B4-BE49-F238E27FC236}">
                    <a16:creationId xmlns:a16="http://schemas.microsoft.com/office/drawing/2014/main" id="{AEFD395D-FA66-43E3-BA51-4931505393F4}"/>
                  </a:ext>
                </a:extLst>
              </p:cNvPr>
              <p:cNvSpPr/>
              <p:nvPr/>
            </p:nvSpPr>
            <p:spPr>
              <a:xfrm>
                <a:off x="4674824" y="3583212"/>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2" name="文字方塊 191">
                <a:extLst>
                  <a:ext uri="{FF2B5EF4-FFF2-40B4-BE49-F238E27FC236}">
                    <a16:creationId xmlns:a16="http://schemas.microsoft.com/office/drawing/2014/main" id="{155E731C-B83D-42B4-9515-A73E4D518272}"/>
                  </a:ext>
                </a:extLst>
              </p:cNvPr>
              <p:cNvSpPr txBox="1"/>
              <p:nvPr/>
            </p:nvSpPr>
            <p:spPr>
              <a:xfrm>
                <a:off x="2210007" y="6111576"/>
                <a:ext cx="1965917" cy="369332"/>
              </a:xfrm>
              <a:prstGeom prst="rect">
                <a:avLst/>
              </a:prstGeom>
              <a:noFill/>
            </p:spPr>
            <p:txBody>
              <a:bodyPr wrap="square" rtlCol="0">
                <a:spAutoFit/>
              </a:bodyPr>
              <a:lstStyle/>
              <a:p>
                <a:r>
                  <a:rPr lang="en-US" altLang="zh-TW" dirty="0"/>
                  <a:t>Thermal image</a:t>
                </a:r>
                <a:endParaRPr lang="zh-TW" altLang="en-US" dirty="0"/>
              </a:p>
            </p:txBody>
          </p:sp>
          <p:sp>
            <p:nvSpPr>
              <p:cNvPr id="193" name="文字方塊 192">
                <a:extLst>
                  <a:ext uri="{FF2B5EF4-FFF2-40B4-BE49-F238E27FC236}">
                    <a16:creationId xmlns:a16="http://schemas.microsoft.com/office/drawing/2014/main" id="{776579B1-EE11-45EE-9779-F7C5025E8493}"/>
                  </a:ext>
                </a:extLst>
              </p:cNvPr>
              <p:cNvSpPr txBox="1"/>
              <p:nvPr/>
            </p:nvSpPr>
            <p:spPr>
              <a:xfrm>
                <a:off x="734293" y="6115403"/>
                <a:ext cx="1965917" cy="369332"/>
              </a:xfrm>
              <a:prstGeom prst="rect">
                <a:avLst/>
              </a:prstGeom>
              <a:noFill/>
            </p:spPr>
            <p:txBody>
              <a:bodyPr wrap="square" rtlCol="0">
                <a:spAutoFit/>
              </a:bodyPr>
              <a:lstStyle/>
              <a:p>
                <a:r>
                  <a:rPr lang="en-US" altLang="zh-TW" dirty="0"/>
                  <a:t>Sensor data</a:t>
                </a:r>
                <a:endParaRPr lang="zh-TW" altLang="en-US" dirty="0"/>
              </a:p>
            </p:txBody>
          </p:sp>
          <p:sp>
            <p:nvSpPr>
              <p:cNvPr id="194" name="箭號: 向右 193">
                <a:extLst>
                  <a:ext uri="{FF2B5EF4-FFF2-40B4-BE49-F238E27FC236}">
                    <a16:creationId xmlns:a16="http://schemas.microsoft.com/office/drawing/2014/main" id="{353EAE65-25DC-4694-BA4F-E8085A4B2F42}"/>
                  </a:ext>
                </a:extLst>
              </p:cNvPr>
              <p:cNvSpPr/>
              <p:nvPr/>
            </p:nvSpPr>
            <p:spPr>
              <a:xfrm rot="16200000">
                <a:off x="1111572"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5" name="箭號: 向右 194">
                <a:extLst>
                  <a:ext uri="{FF2B5EF4-FFF2-40B4-BE49-F238E27FC236}">
                    <a16:creationId xmlns:a16="http://schemas.microsoft.com/office/drawing/2014/main" id="{14E8DE22-9B54-4C8E-92F9-4AFD38B3E561}"/>
                  </a:ext>
                </a:extLst>
              </p:cNvPr>
              <p:cNvSpPr/>
              <p:nvPr/>
            </p:nvSpPr>
            <p:spPr>
              <a:xfrm rot="16200000">
                <a:off x="2712762"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6" name="箭號: 向右 195">
                <a:extLst>
                  <a:ext uri="{FF2B5EF4-FFF2-40B4-BE49-F238E27FC236}">
                    <a16:creationId xmlns:a16="http://schemas.microsoft.com/office/drawing/2014/main" id="{8AE7A718-DE55-4F85-877D-9175D5FD4D28}"/>
                  </a:ext>
                </a:extLst>
              </p:cNvPr>
              <p:cNvSpPr/>
              <p:nvPr/>
            </p:nvSpPr>
            <p:spPr>
              <a:xfrm rot="16200000">
                <a:off x="4349406"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7" name="箭號: 向右 196">
                <a:extLst>
                  <a:ext uri="{FF2B5EF4-FFF2-40B4-BE49-F238E27FC236}">
                    <a16:creationId xmlns:a16="http://schemas.microsoft.com/office/drawing/2014/main" id="{42BC6112-26DB-49E1-A32C-8B39C6BA0126}"/>
                  </a:ext>
                </a:extLst>
              </p:cNvPr>
              <p:cNvSpPr/>
              <p:nvPr/>
            </p:nvSpPr>
            <p:spPr>
              <a:xfrm rot="16200000">
                <a:off x="1308171" y="4203383"/>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8" name="箭號: 向右 197">
                <a:extLst>
                  <a:ext uri="{FF2B5EF4-FFF2-40B4-BE49-F238E27FC236}">
                    <a16:creationId xmlns:a16="http://schemas.microsoft.com/office/drawing/2014/main" id="{DFFEBEF8-EC6E-4F6D-BC2D-46E35874AD92}"/>
                  </a:ext>
                </a:extLst>
              </p:cNvPr>
              <p:cNvSpPr/>
              <p:nvPr/>
            </p:nvSpPr>
            <p:spPr>
              <a:xfrm rot="18983395">
                <a:off x="2856429" y="4179845"/>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9" name="箭號: 向右 198">
                <a:extLst>
                  <a:ext uri="{FF2B5EF4-FFF2-40B4-BE49-F238E27FC236}">
                    <a16:creationId xmlns:a16="http://schemas.microsoft.com/office/drawing/2014/main" id="{BC720C09-EFAC-4E33-8626-63D705E89965}"/>
                  </a:ext>
                </a:extLst>
              </p:cNvPr>
              <p:cNvSpPr/>
              <p:nvPr/>
            </p:nvSpPr>
            <p:spPr>
              <a:xfrm rot="2616605" flipH="1">
                <a:off x="4239562" y="420471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0" name="箭號: 向右 199">
                <a:extLst>
                  <a:ext uri="{FF2B5EF4-FFF2-40B4-BE49-F238E27FC236}">
                    <a16:creationId xmlns:a16="http://schemas.microsoft.com/office/drawing/2014/main" id="{01C14475-2E4A-4001-A158-7E7038BC86DC}"/>
                  </a:ext>
                </a:extLst>
              </p:cNvPr>
              <p:cNvSpPr/>
              <p:nvPr/>
            </p:nvSpPr>
            <p:spPr>
              <a:xfrm rot="13867729">
                <a:off x="3102733" y="319512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1" name="箭號: 向右 200">
                <a:extLst>
                  <a:ext uri="{FF2B5EF4-FFF2-40B4-BE49-F238E27FC236}">
                    <a16:creationId xmlns:a16="http://schemas.microsoft.com/office/drawing/2014/main" id="{B6516872-7754-48D8-B18E-44E9F25F335C}"/>
                  </a:ext>
                </a:extLst>
              </p:cNvPr>
              <p:cNvSpPr/>
              <p:nvPr/>
            </p:nvSpPr>
            <p:spPr>
              <a:xfrm rot="7732271" flipH="1">
                <a:off x="1431755" y="3195122"/>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2" name="箭號: 向右 201">
                <a:extLst>
                  <a:ext uri="{FF2B5EF4-FFF2-40B4-BE49-F238E27FC236}">
                    <a16:creationId xmlns:a16="http://schemas.microsoft.com/office/drawing/2014/main" id="{8AE4D9E4-5D43-49BE-92BD-25708DF249F9}"/>
                  </a:ext>
                </a:extLst>
              </p:cNvPr>
              <p:cNvSpPr/>
              <p:nvPr/>
            </p:nvSpPr>
            <p:spPr>
              <a:xfrm rot="16200000">
                <a:off x="1901279" y="2132578"/>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04" name="文字方塊 203">
              <a:extLst>
                <a:ext uri="{FF2B5EF4-FFF2-40B4-BE49-F238E27FC236}">
                  <a16:creationId xmlns:a16="http://schemas.microsoft.com/office/drawing/2014/main" id="{92A1C85F-E11B-4616-BF52-C8C7401A482A}"/>
                </a:ext>
              </a:extLst>
            </p:cNvPr>
            <p:cNvSpPr txBox="1"/>
            <p:nvPr/>
          </p:nvSpPr>
          <p:spPr>
            <a:xfrm>
              <a:off x="3217983" y="3523926"/>
              <a:ext cx="895173" cy="400110"/>
            </a:xfrm>
            <a:prstGeom prst="rect">
              <a:avLst/>
            </a:prstGeom>
            <a:noFill/>
          </p:spPr>
          <p:txBody>
            <a:bodyPr wrap="square" rtlCol="0">
              <a:spAutoFit/>
            </a:bodyPr>
            <a:lstStyle/>
            <a:p>
              <a:r>
                <a:rPr lang="en-US" altLang="zh-TW" sz="2000" dirty="0" err="1"/>
                <a:t>concat</a:t>
              </a:r>
              <a:endParaRPr lang="zh-TW" altLang="en-US" sz="2000" dirty="0"/>
            </a:p>
          </p:txBody>
        </p:sp>
      </p:grpSp>
    </p:spTree>
    <p:extLst>
      <p:ext uri="{BB962C8B-B14F-4D97-AF65-F5344CB8AC3E}">
        <p14:creationId xmlns:p14="http://schemas.microsoft.com/office/powerpoint/2010/main" val="2234376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CB00237B-3A74-43DA-91D7-2D0EBD40192A}"/>
              </a:ext>
            </a:extLst>
          </p:cNvPr>
          <p:cNvSpPr>
            <a:spLocks noGrp="1"/>
          </p:cNvSpPr>
          <p:nvPr>
            <p:ph type="body" sz="quarter" idx="13"/>
          </p:nvPr>
        </p:nvSpPr>
        <p:spPr/>
        <p:txBody>
          <a:bodyPr/>
          <a:lstStyle/>
          <a:p>
            <a:r>
              <a:rPr lang="en-US" altLang="zh-TW" b="1" dirty="0"/>
              <a:t>Introduction</a:t>
            </a:r>
          </a:p>
          <a:p>
            <a:endParaRPr lang="zh-TW" altLang="en-US" dirty="0"/>
          </a:p>
        </p:txBody>
      </p:sp>
      <p:sp>
        <p:nvSpPr>
          <p:cNvPr id="5" name="文字版面配置區 4">
            <a:extLst>
              <a:ext uri="{FF2B5EF4-FFF2-40B4-BE49-F238E27FC236}">
                <a16:creationId xmlns:a16="http://schemas.microsoft.com/office/drawing/2014/main" id="{F182FB30-39E2-4A0C-89E2-06AD609DE3B3}"/>
              </a:ext>
            </a:extLst>
          </p:cNvPr>
          <p:cNvSpPr>
            <a:spLocks noGrp="1"/>
          </p:cNvSpPr>
          <p:nvPr>
            <p:ph type="body" sz="quarter" idx="14"/>
          </p:nvPr>
        </p:nvSpPr>
        <p:spPr/>
        <p:txBody>
          <a:bodyPr/>
          <a:lstStyle/>
          <a:p>
            <a:r>
              <a:rPr lang="en-US" altLang="zh-TW" dirty="0"/>
              <a:t>Model-sensor</a:t>
            </a:r>
            <a:endParaRPr lang="zh-TW" altLang="en-US" dirty="0"/>
          </a:p>
        </p:txBody>
      </p:sp>
      <p:sp>
        <p:nvSpPr>
          <p:cNvPr id="151" name="文字方塊 150">
            <a:extLst>
              <a:ext uri="{FF2B5EF4-FFF2-40B4-BE49-F238E27FC236}">
                <a16:creationId xmlns:a16="http://schemas.microsoft.com/office/drawing/2014/main" id="{D94A1D16-6E40-4E97-8F97-8D0000CBFF2C}"/>
              </a:ext>
            </a:extLst>
          </p:cNvPr>
          <p:cNvSpPr txBox="1"/>
          <p:nvPr/>
        </p:nvSpPr>
        <p:spPr>
          <a:xfrm>
            <a:off x="3808924" y="6105792"/>
            <a:ext cx="1965917" cy="369332"/>
          </a:xfrm>
          <a:prstGeom prst="rect">
            <a:avLst/>
          </a:prstGeom>
          <a:noFill/>
        </p:spPr>
        <p:txBody>
          <a:bodyPr wrap="square" rtlCol="0">
            <a:spAutoFit/>
          </a:bodyPr>
          <a:lstStyle/>
          <a:p>
            <a:r>
              <a:rPr lang="en-US" altLang="zh-TW" dirty="0"/>
              <a:t>Thermal image</a:t>
            </a:r>
            <a:endParaRPr lang="zh-TW" altLang="en-US" dirty="0"/>
          </a:p>
        </p:txBody>
      </p:sp>
      <p:grpSp>
        <p:nvGrpSpPr>
          <p:cNvPr id="153" name="群組 152">
            <a:extLst>
              <a:ext uri="{FF2B5EF4-FFF2-40B4-BE49-F238E27FC236}">
                <a16:creationId xmlns:a16="http://schemas.microsoft.com/office/drawing/2014/main" id="{133AC87F-590E-47E7-9137-8C675C314ED4}"/>
              </a:ext>
            </a:extLst>
          </p:cNvPr>
          <p:cNvGrpSpPr/>
          <p:nvPr/>
        </p:nvGrpSpPr>
        <p:grpSpPr>
          <a:xfrm>
            <a:off x="5417636" y="3062506"/>
            <a:ext cx="1962518" cy="3136522"/>
            <a:chOff x="7533162" y="3201416"/>
            <a:chExt cx="1784934" cy="3282976"/>
          </a:xfrm>
        </p:grpSpPr>
        <p:sp>
          <p:nvSpPr>
            <p:cNvPr id="154" name="矩形: 圓角 153">
              <a:extLst>
                <a:ext uri="{FF2B5EF4-FFF2-40B4-BE49-F238E27FC236}">
                  <a16:creationId xmlns:a16="http://schemas.microsoft.com/office/drawing/2014/main" id="{82387AB7-9AA8-42A5-9DE6-4C4A5D14360B}"/>
                </a:ext>
              </a:extLst>
            </p:cNvPr>
            <p:cNvSpPr/>
            <p:nvPr/>
          </p:nvSpPr>
          <p:spPr>
            <a:xfrm>
              <a:off x="7822929" y="3201416"/>
              <a:ext cx="1495167" cy="2301417"/>
            </a:xfrm>
            <a:prstGeom prst="roundRect">
              <a:avLst>
                <a:gd name="adj" fmla="val 23746"/>
              </a:avLst>
            </a:prstGeom>
            <a:solidFill>
              <a:schemeClr val="accent3">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55" name="矩形: 圓角 154">
              <a:extLst>
                <a:ext uri="{FF2B5EF4-FFF2-40B4-BE49-F238E27FC236}">
                  <a16:creationId xmlns:a16="http://schemas.microsoft.com/office/drawing/2014/main" id="{40FB46E3-1488-4F88-BB3F-3758CCD861E7}"/>
                </a:ext>
              </a:extLst>
            </p:cNvPr>
            <p:cNvSpPr/>
            <p:nvPr/>
          </p:nvSpPr>
          <p:spPr>
            <a:xfrm>
              <a:off x="8075140" y="3429000"/>
              <a:ext cx="1136821" cy="256575"/>
            </a:xfrm>
            <a:prstGeom prst="roundRect">
              <a:avLst/>
            </a:prstGeom>
            <a:solidFill>
              <a:srgbClr val="FF93A5"/>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Add &amp; Norm</a:t>
              </a:r>
              <a:endParaRPr lang="zh-TW" altLang="en-US" sz="1400" dirty="0">
                <a:solidFill>
                  <a:schemeClr val="tx1"/>
                </a:solidFill>
              </a:endParaRPr>
            </a:p>
          </p:txBody>
        </p:sp>
        <p:sp>
          <p:nvSpPr>
            <p:cNvPr id="156" name="矩形: 圓角 155">
              <a:extLst>
                <a:ext uri="{FF2B5EF4-FFF2-40B4-BE49-F238E27FC236}">
                  <a16:creationId xmlns:a16="http://schemas.microsoft.com/office/drawing/2014/main" id="{B3E5E50B-E046-4E28-980D-8C86740867CA}"/>
                </a:ext>
              </a:extLst>
            </p:cNvPr>
            <p:cNvSpPr/>
            <p:nvPr/>
          </p:nvSpPr>
          <p:spPr>
            <a:xfrm>
              <a:off x="8075140" y="3818110"/>
              <a:ext cx="1136821" cy="428194"/>
            </a:xfrm>
            <a:prstGeom prst="roundRect">
              <a:avLst/>
            </a:prstGeom>
            <a:solidFill>
              <a:schemeClr val="accent4">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Feed</a:t>
              </a:r>
            </a:p>
            <a:p>
              <a:pPr algn="ctr"/>
              <a:r>
                <a:rPr lang="en-US" altLang="zh-TW" sz="1400" dirty="0">
                  <a:solidFill>
                    <a:schemeClr val="tx1"/>
                  </a:solidFill>
                </a:rPr>
                <a:t>forward</a:t>
              </a:r>
              <a:endParaRPr lang="zh-TW" altLang="en-US" sz="1400" dirty="0">
                <a:solidFill>
                  <a:schemeClr val="tx1"/>
                </a:solidFill>
              </a:endParaRPr>
            </a:p>
          </p:txBody>
        </p:sp>
        <p:sp>
          <p:nvSpPr>
            <p:cNvPr id="157" name="矩形: 圓角 156">
              <a:extLst>
                <a:ext uri="{FF2B5EF4-FFF2-40B4-BE49-F238E27FC236}">
                  <a16:creationId xmlns:a16="http://schemas.microsoft.com/office/drawing/2014/main" id="{71D618DA-DC87-49E3-9771-98D6AEA61F8B}"/>
                </a:ext>
              </a:extLst>
            </p:cNvPr>
            <p:cNvSpPr/>
            <p:nvPr/>
          </p:nvSpPr>
          <p:spPr>
            <a:xfrm>
              <a:off x="8075140" y="4378839"/>
              <a:ext cx="1136821" cy="256575"/>
            </a:xfrm>
            <a:prstGeom prst="roundRect">
              <a:avLst/>
            </a:prstGeom>
            <a:solidFill>
              <a:srgbClr val="FF93A5"/>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Add &amp; Norm</a:t>
              </a:r>
              <a:endParaRPr lang="zh-TW" altLang="en-US" sz="1400" dirty="0">
                <a:solidFill>
                  <a:schemeClr val="tx1"/>
                </a:solidFill>
              </a:endParaRPr>
            </a:p>
          </p:txBody>
        </p:sp>
        <p:sp>
          <p:nvSpPr>
            <p:cNvPr id="158" name="矩形: 圓角 157">
              <a:extLst>
                <a:ext uri="{FF2B5EF4-FFF2-40B4-BE49-F238E27FC236}">
                  <a16:creationId xmlns:a16="http://schemas.microsoft.com/office/drawing/2014/main" id="{FDD3EE3E-CEA2-42BD-B333-1239F9FF3F66}"/>
                </a:ext>
              </a:extLst>
            </p:cNvPr>
            <p:cNvSpPr/>
            <p:nvPr/>
          </p:nvSpPr>
          <p:spPr>
            <a:xfrm>
              <a:off x="8075140" y="4767948"/>
              <a:ext cx="1136821" cy="504040"/>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Multi-Head Attention</a:t>
              </a:r>
              <a:endParaRPr lang="zh-TW" altLang="en-US" sz="1400" dirty="0">
                <a:solidFill>
                  <a:schemeClr val="tx1"/>
                </a:solidFill>
              </a:endParaRPr>
            </a:p>
          </p:txBody>
        </p:sp>
        <p:cxnSp>
          <p:nvCxnSpPr>
            <p:cNvPr id="159" name="直線單箭頭接點 158">
              <a:extLst>
                <a:ext uri="{FF2B5EF4-FFF2-40B4-BE49-F238E27FC236}">
                  <a16:creationId xmlns:a16="http://schemas.microsoft.com/office/drawing/2014/main" id="{2C68FA6B-1814-481E-AD82-B8724B83F061}"/>
                </a:ext>
              </a:extLst>
            </p:cNvPr>
            <p:cNvCxnSpPr>
              <a:stCxn id="156" idx="0"/>
              <a:endCxn id="155" idx="2"/>
            </p:cNvCxnSpPr>
            <p:nvPr/>
          </p:nvCxnSpPr>
          <p:spPr>
            <a:xfrm flipV="1">
              <a:off x="8643551" y="3685575"/>
              <a:ext cx="0" cy="1325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0" name="直線單箭頭接點 159">
              <a:extLst>
                <a:ext uri="{FF2B5EF4-FFF2-40B4-BE49-F238E27FC236}">
                  <a16:creationId xmlns:a16="http://schemas.microsoft.com/office/drawing/2014/main" id="{4D4CC8CB-47CA-4F01-BF3E-6215B01209A5}"/>
                </a:ext>
              </a:extLst>
            </p:cNvPr>
            <p:cNvCxnSpPr>
              <a:stCxn id="157" idx="0"/>
              <a:endCxn id="156" idx="2"/>
            </p:cNvCxnSpPr>
            <p:nvPr/>
          </p:nvCxnSpPr>
          <p:spPr>
            <a:xfrm flipV="1">
              <a:off x="8643551" y="4246304"/>
              <a:ext cx="0" cy="1325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6D04E097-0B21-4152-B747-330A8B7DEF58}"/>
                </a:ext>
              </a:extLst>
            </p:cNvPr>
            <p:cNvCxnSpPr>
              <a:stCxn id="158" idx="0"/>
              <a:endCxn id="157" idx="2"/>
            </p:cNvCxnSpPr>
            <p:nvPr/>
          </p:nvCxnSpPr>
          <p:spPr>
            <a:xfrm flipV="1">
              <a:off x="8643551" y="4635414"/>
              <a:ext cx="0" cy="1325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2" name="矩形: 圓角 161">
              <a:extLst>
                <a:ext uri="{FF2B5EF4-FFF2-40B4-BE49-F238E27FC236}">
                  <a16:creationId xmlns:a16="http://schemas.microsoft.com/office/drawing/2014/main" id="{29186571-312A-442F-8D0C-E8B39183D596}"/>
                </a:ext>
              </a:extLst>
            </p:cNvPr>
            <p:cNvSpPr/>
            <p:nvPr/>
          </p:nvSpPr>
          <p:spPr>
            <a:xfrm>
              <a:off x="8079494" y="5980352"/>
              <a:ext cx="1136821" cy="504040"/>
            </a:xfrm>
            <a:prstGeom prst="roundRect">
              <a:avLst/>
            </a:prstGeom>
            <a:solidFill>
              <a:schemeClr val="accent6">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Input Embedding</a:t>
              </a:r>
              <a:endParaRPr lang="zh-TW" altLang="en-US" sz="1400" dirty="0">
                <a:solidFill>
                  <a:schemeClr val="tx1"/>
                </a:solidFill>
              </a:endParaRPr>
            </a:p>
          </p:txBody>
        </p:sp>
        <p:cxnSp>
          <p:nvCxnSpPr>
            <p:cNvPr id="163" name="直線單箭頭接點 162">
              <a:extLst>
                <a:ext uri="{FF2B5EF4-FFF2-40B4-BE49-F238E27FC236}">
                  <a16:creationId xmlns:a16="http://schemas.microsoft.com/office/drawing/2014/main" id="{E62696D2-DF58-4689-964B-6C79608668F3}"/>
                </a:ext>
              </a:extLst>
            </p:cNvPr>
            <p:cNvCxnSpPr>
              <a:cxnSpLocks/>
              <a:stCxn id="181" idx="0"/>
              <a:endCxn id="158" idx="2"/>
            </p:cNvCxnSpPr>
            <p:nvPr/>
          </p:nvCxnSpPr>
          <p:spPr>
            <a:xfrm flipH="1" flipV="1">
              <a:off x="8643551" y="5271988"/>
              <a:ext cx="4355" cy="3877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4" name="直線接點 163">
              <a:extLst>
                <a:ext uri="{FF2B5EF4-FFF2-40B4-BE49-F238E27FC236}">
                  <a16:creationId xmlns:a16="http://schemas.microsoft.com/office/drawing/2014/main" id="{2C375601-B0C8-4255-B1EB-F9A2CBC837B4}"/>
                </a:ext>
              </a:extLst>
            </p:cNvPr>
            <p:cNvCxnSpPr>
              <a:cxnSpLocks/>
            </p:cNvCxnSpPr>
            <p:nvPr/>
          </p:nvCxnSpPr>
          <p:spPr>
            <a:xfrm>
              <a:off x="8424863" y="5391150"/>
              <a:ext cx="44608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5" name="直線單箭頭接點 164">
              <a:extLst>
                <a:ext uri="{FF2B5EF4-FFF2-40B4-BE49-F238E27FC236}">
                  <a16:creationId xmlns:a16="http://schemas.microsoft.com/office/drawing/2014/main" id="{62DF1E3D-094A-4C6B-8FB0-585A74A27A35}"/>
                </a:ext>
              </a:extLst>
            </p:cNvPr>
            <p:cNvCxnSpPr/>
            <p:nvPr/>
          </p:nvCxnSpPr>
          <p:spPr>
            <a:xfrm flipH="1" flipV="1">
              <a:off x="8387059" y="5271988"/>
              <a:ext cx="38506" cy="1191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6" name="直線單箭頭接點 165">
              <a:extLst>
                <a:ext uri="{FF2B5EF4-FFF2-40B4-BE49-F238E27FC236}">
                  <a16:creationId xmlns:a16="http://schemas.microsoft.com/office/drawing/2014/main" id="{4882E1C5-8E3E-418D-8E98-AF22B4CC06E0}"/>
                </a:ext>
              </a:extLst>
            </p:cNvPr>
            <p:cNvCxnSpPr/>
            <p:nvPr/>
          </p:nvCxnSpPr>
          <p:spPr>
            <a:xfrm flipV="1">
              <a:off x="8869758" y="5271988"/>
              <a:ext cx="61507" cy="1191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直線單箭頭接點 84">
              <a:extLst>
                <a:ext uri="{FF2B5EF4-FFF2-40B4-BE49-F238E27FC236}">
                  <a16:creationId xmlns:a16="http://schemas.microsoft.com/office/drawing/2014/main" id="{5A90CF41-EB7B-4F9C-BE04-F124C3980A19}"/>
                </a:ext>
              </a:extLst>
            </p:cNvPr>
            <p:cNvCxnSpPr>
              <a:endCxn id="155" idx="1"/>
            </p:cNvCxnSpPr>
            <p:nvPr/>
          </p:nvCxnSpPr>
          <p:spPr>
            <a:xfrm rot="16200000" flipV="1">
              <a:off x="7965905" y="3666523"/>
              <a:ext cx="786880" cy="568410"/>
            </a:xfrm>
            <a:prstGeom prst="bentConnector4">
              <a:avLst>
                <a:gd name="adj1" fmla="val 1297"/>
                <a:gd name="adj2" fmla="val 12373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8" name="直線接點 167">
              <a:extLst>
                <a:ext uri="{FF2B5EF4-FFF2-40B4-BE49-F238E27FC236}">
                  <a16:creationId xmlns:a16="http://schemas.microsoft.com/office/drawing/2014/main" id="{523676CB-876A-4F1D-BD15-8C0C4E75B87B}"/>
                </a:ext>
              </a:extLst>
            </p:cNvPr>
            <p:cNvCxnSpPr>
              <a:cxnSpLocks/>
            </p:cNvCxnSpPr>
            <p:nvPr/>
          </p:nvCxnSpPr>
          <p:spPr>
            <a:xfrm flipH="1" flipV="1">
              <a:off x="7939910" y="5294842"/>
              <a:ext cx="707995" cy="135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線單箭頭接點 101">
              <a:extLst>
                <a:ext uri="{FF2B5EF4-FFF2-40B4-BE49-F238E27FC236}">
                  <a16:creationId xmlns:a16="http://schemas.microsoft.com/office/drawing/2014/main" id="{F1CD1102-8CC9-4B47-A2F9-54DBEF005EE6}"/>
                </a:ext>
              </a:extLst>
            </p:cNvPr>
            <p:cNvCxnSpPr>
              <a:cxnSpLocks/>
              <a:endCxn id="157" idx="1"/>
            </p:cNvCxnSpPr>
            <p:nvPr/>
          </p:nvCxnSpPr>
          <p:spPr>
            <a:xfrm rot="5400000" flipH="1" flipV="1">
              <a:off x="7613668" y="4833369"/>
              <a:ext cx="787714" cy="13523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70" name="群組 169">
              <a:extLst>
                <a:ext uri="{FF2B5EF4-FFF2-40B4-BE49-F238E27FC236}">
                  <a16:creationId xmlns:a16="http://schemas.microsoft.com/office/drawing/2014/main" id="{5E0A9E18-0D04-47B6-8C7F-E1C85AE3D7B3}"/>
                </a:ext>
              </a:extLst>
            </p:cNvPr>
            <p:cNvGrpSpPr/>
            <p:nvPr/>
          </p:nvGrpSpPr>
          <p:grpSpPr>
            <a:xfrm>
              <a:off x="8578849" y="5659752"/>
              <a:ext cx="138113" cy="138112"/>
              <a:chOff x="10310844" y="4488267"/>
              <a:chExt cx="138113" cy="138112"/>
            </a:xfrm>
          </p:grpSpPr>
          <p:sp>
            <p:nvSpPr>
              <p:cNvPr id="181" name="橢圓 180">
                <a:extLst>
                  <a:ext uri="{FF2B5EF4-FFF2-40B4-BE49-F238E27FC236}">
                    <a16:creationId xmlns:a16="http://schemas.microsoft.com/office/drawing/2014/main" id="{6D002B5F-5C33-4000-B545-A757078149F9}"/>
                  </a:ext>
                </a:extLst>
              </p:cNvPr>
              <p:cNvSpPr/>
              <p:nvPr/>
            </p:nvSpPr>
            <p:spPr>
              <a:xfrm>
                <a:off x="10310844" y="4488267"/>
                <a:ext cx="138113" cy="138112"/>
              </a:xfrm>
              <a:prstGeom prst="ellipse">
                <a:avLst/>
              </a:prstGeom>
              <a:noFill/>
              <a:ln w="1270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2" name="加號 181">
                <a:extLst>
                  <a:ext uri="{FF2B5EF4-FFF2-40B4-BE49-F238E27FC236}">
                    <a16:creationId xmlns:a16="http://schemas.microsoft.com/office/drawing/2014/main" id="{875A5259-760F-4CAF-A795-3AA0F3515880}"/>
                  </a:ext>
                </a:extLst>
              </p:cNvPr>
              <p:cNvSpPr/>
              <p:nvPr/>
            </p:nvSpPr>
            <p:spPr>
              <a:xfrm>
                <a:off x="10322750" y="4493823"/>
                <a:ext cx="114300" cy="1270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172" name="群組 171">
              <a:extLst>
                <a:ext uri="{FF2B5EF4-FFF2-40B4-BE49-F238E27FC236}">
                  <a16:creationId xmlns:a16="http://schemas.microsoft.com/office/drawing/2014/main" id="{39EDDA2D-B977-481C-8841-6896A62FC21A}"/>
                </a:ext>
              </a:extLst>
            </p:cNvPr>
            <p:cNvGrpSpPr/>
            <p:nvPr/>
          </p:nvGrpSpPr>
          <p:grpSpPr>
            <a:xfrm>
              <a:off x="8256881" y="5659752"/>
              <a:ext cx="138113" cy="138112"/>
              <a:chOff x="8899033" y="2612745"/>
              <a:chExt cx="138113" cy="138112"/>
            </a:xfrm>
          </p:grpSpPr>
          <p:sp>
            <p:nvSpPr>
              <p:cNvPr id="178" name="橢圓 177">
                <a:extLst>
                  <a:ext uri="{FF2B5EF4-FFF2-40B4-BE49-F238E27FC236}">
                    <a16:creationId xmlns:a16="http://schemas.microsoft.com/office/drawing/2014/main" id="{76C4542B-F26C-47C8-89D8-829DC245932B}"/>
                  </a:ext>
                </a:extLst>
              </p:cNvPr>
              <p:cNvSpPr/>
              <p:nvPr/>
            </p:nvSpPr>
            <p:spPr>
              <a:xfrm>
                <a:off x="8899033" y="2612745"/>
                <a:ext cx="138113" cy="138112"/>
              </a:xfrm>
              <a:prstGeom prst="ellipse">
                <a:avLst/>
              </a:prstGeom>
              <a:noFill/>
              <a:ln w="1270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0" name="手繪多邊形: 圖案 179">
                <a:extLst>
                  <a:ext uri="{FF2B5EF4-FFF2-40B4-BE49-F238E27FC236}">
                    <a16:creationId xmlns:a16="http://schemas.microsoft.com/office/drawing/2014/main" id="{0C38684B-57B3-4C2A-906B-E4E1ED1A3FCC}"/>
                  </a:ext>
                </a:extLst>
              </p:cNvPr>
              <p:cNvSpPr/>
              <p:nvPr/>
            </p:nvSpPr>
            <p:spPr>
              <a:xfrm>
                <a:off x="8915148" y="2642914"/>
                <a:ext cx="105881" cy="70795"/>
              </a:xfrm>
              <a:custGeom>
                <a:avLst/>
                <a:gdLst>
                  <a:gd name="connsiteX0" fmla="*/ 0 w 260350"/>
                  <a:gd name="connsiteY0" fmla="*/ 0 h 200025"/>
                  <a:gd name="connsiteX1" fmla="*/ 127000 w 260350"/>
                  <a:gd name="connsiteY1" fmla="*/ 47625 h 200025"/>
                  <a:gd name="connsiteX2" fmla="*/ 127000 w 260350"/>
                  <a:gd name="connsiteY2" fmla="*/ 158750 h 200025"/>
                  <a:gd name="connsiteX3" fmla="*/ 260350 w 260350"/>
                  <a:gd name="connsiteY3" fmla="*/ 200025 h 200025"/>
                </a:gdLst>
                <a:ahLst/>
                <a:cxnLst>
                  <a:cxn ang="0">
                    <a:pos x="connsiteX0" y="connsiteY0"/>
                  </a:cxn>
                  <a:cxn ang="0">
                    <a:pos x="connsiteX1" y="connsiteY1"/>
                  </a:cxn>
                  <a:cxn ang="0">
                    <a:pos x="connsiteX2" y="connsiteY2"/>
                  </a:cxn>
                  <a:cxn ang="0">
                    <a:pos x="connsiteX3" y="connsiteY3"/>
                  </a:cxn>
                </a:cxnLst>
                <a:rect l="l" t="t" r="r" b="b"/>
                <a:pathLst>
                  <a:path w="260350" h="200025">
                    <a:moveTo>
                      <a:pt x="0" y="0"/>
                    </a:moveTo>
                    <a:cubicBezTo>
                      <a:pt x="52916" y="10583"/>
                      <a:pt x="105833" y="21167"/>
                      <a:pt x="127000" y="47625"/>
                    </a:cubicBezTo>
                    <a:cubicBezTo>
                      <a:pt x="148167" y="74083"/>
                      <a:pt x="104775" y="133350"/>
                      <a:pt x="127000" y="158750"/>
                    </a:cubicBezTo>
                    <a:cubicBezTo>
                      <a:pt x="149225" y="184150"/>
                      <a:pt x="260350" y="200025"/>
                      <a:pt x="260350" y="20002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cxnSp>
          <p:nvCxnSpPr>
            <p:cNvPr id="174" name="直線單箭頭接點 173">
              <a:extLst>
                <a:ext uri="{FF2B5EF4-FFF2-40B4-BE49-F238E27FC236}">
                  <a16:creationId xmlns:a16="http://schemas.microsoft.com/office/drawing/2014/main" id="{201842B0-15C9-4249-9B4D-2F35EEAF4B35}"/>
                </a:ext>
              </a:extLst>
            </p:cNvPr>
            <p:cNvCxnSpPr>
              <a:stCxn id="162" idx="0"/>
              <a:endCxn id="181" idx="4"/>
            </p:cNvCxnSpPr>
            <p:nvPr/>
          </p:nvCxnSpPr>
          <p:spPr>
            <a:xfrm flipV="1">
              <a:off x="8647905" y="5797864"/>
              <a:ext cx="1" cy="1824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5" name="直線接點 174">
              <a:extLst>
                <a:ext uri="{FF2B5EF4-FFF2-40B4-BE49-F238E27FC236}">
                  <a16:creationId xmlns:a16="http://schemas.microsoft.com/office/drawing/2014/main" id="{01A6BF0D-D20D-455B-B26E-CCEE56F888C3}"/>
                </a:ext>
              </a:extLst>
            </p:cNvPr>
            <p:cNvCxnSpPr>
              <a:stCxn id="178" idx="6"/>
              <a:endCxn id="181" idx="2"/>
            </p:cNvCxnSpPr>
            <p:nvPr/>
          </p:nvCxnSpPr>
          <p:spPr>
            <a:xfrm>
              <a:off x="8394994" y="5728808"/>
              <a:ext cx="183855" cy="0"/>
            </a:xfrm>
            <a:prstGeom prst="line">
              <a:avLst/>
            </a:prstGeom>
          </p:spPr>
          <p:style>
            <a:lnRef idx="1">
              <a:schemeClr val="accent1"/>
            </a:lnRef>
            <a:fillRef idx="0">
              <a:schemeClr val="accent1"/>
            </a:fillRef>
            <a:effectRef idx="0">
              <a:schemeClr val="accent1"/>
            </a:effectRef>
            <a:fontRef idx="minor">
              <a:schemeClr val="tx1"/>
            </a:fontRef>
          </p:style>
        </p:cxnSp>
        <p:sp>
          <p:nvSpPr>
            <p:cNvPr id="176" name="文字方塊 175">
              <a:extLst>
                <a:ext uri="{FF2B5EF4-FFF2-40B4-BE49-F238E27FC236}">
                  <a16:creationId xmlns:a16="http://schemas.microsoft.com/office/drawing/2014/main" id="{51C1829D-2502-4BCC-9AA0-D1CA6ADFD492}"/>
                </a:ext>
              </a:extLst>
            </p:cNvPr>
            <p:cNvSpPr txBox="1"/>
            <p:nvPr/>
          </p:nvSpPr>
          <p:spPr>
            <a:xfrm>
              <a:off x="7533162" y="5502833"/>
              <a:ext cx="978367" cy="461665"/>
            </a:xfrm>
            <a:prstGeom prst="rect">
              <a:avLst/>
            </a:prstGeom>
            <a:noFill/>
          </p:spPr>
          <p:txBody>
            <a:bodyPr wrap="square" rtlCol="0">
              <a:spAutoFit/>
            </a:bodyPr>
            <a:lstStyle/>
            <a:p>
              <a:r>
                <a:rPr lang="en-US" altLang="zh-TW" sz="1200" dirty="0"/>
                <a:t>Positional Encoding</a:t>
              </a:r>
              <a:endParaRPr lang="zh-TW" altLang="en-US" sz="1200" dirty="0"/>
            </a:p>
          </p:txBody>
        </p:sp>
      </p:grpSp>
      <p:sp>
        <p:nvSpPr>
          <p:cNvPr id="184" name="文字方塊 183">
            <a:extLst>
              <a:ext uri="{FF2B5EF4-FFF2-40B4-BE49-F238E27FC236}">
                <a16:creationId xmlns:a16="http://schemas.microsoft.com/office/drawing/2014/main" id="{A980E15B-AFCC-408C-8CF5-5F6B128838EC}"/>
              </a:ext>
            </a:extLst>
          </p:cNvPr>
          <p:cNvSpPr txBox="1"/>
          <p:nvPr/>
        </p:nvSpPr>
        <p:spPr>
          <a:xfrm>
            <a:off x="5491482" y="2623213"/>
            <a:ext cx="3446332" cy="369332"/>
          </a:xfrm>
          <a:prstGeom prst="rect">
            <a:avLst/>
          </a:prstGeom>
          <a:noFill/>
        </p:spPr>
        <p:txBody>
          <a:bodyPr wrap="square" rtlCol="0">
            <a:spAutoFit/>
          </a:bodyPr>
          <a:lstStyle/>
          <a:p>
            <a:r>
              <a:rPr lang="en-US" altLang="zh-TW" dirty="0"/>
              <a:t>Transformer encoder</a:t>
            </a:r>
          </a:p>
        </p:txBody>
      </p:sp>
      <mc:AlternateContent xmlns:mc="http://schemas.openxmlformats.org/markup-compatibility/2006" xmlns:a14="http://schemas.microsoft.com/office/drawing/2010/main">
        <mc:Choice Requires="a14">
          <p:sp>
            <p:nvSpPr>
              <p:cNvPr id="186" name="文字方塊 185">
                <a:extLst>
                  <a:ext uri="{FF2B5EF4-FFF2-40B4-BE49-F238E27FC236}">
                    <a16:creationId xmlns:a16="http://schemas.microsoft.com/office/drawing/2014/main" id="{6EE9B915-7889-4E0C-ABA0-0EF4E13C9756}"/>
                  </a:ext>
                </a:extLst>
              </p:cNvPr>
              <p:cNvSpPr txBox="1"/>
              <p:nvPr/>
            </p:nvSpPr>
            <p:spPr>
              <a:xfrm>
                <a:off x="7446129" y="3103678"/>
                <a:ext cx="4686552" cy="3592843"/>
              </a:xfrm>
              <a:prstGeom prst="rect">
                <a:avLst/>
              </a:prstGeom>
              <a:noFill/>
            </p:spPr>
            <p:txBody>
              <a:bodyPr wrap="square" rtlCol="0">
                <a:spAutoFit/>
              </a:bodyPr>
              <a:lstStyle/>
              <a:p>
                <a:r>
                  <a:rPr lang="en-US" altLang="zh-TW" b="0" dirty="0"/>
                  <a:t>Position Encoding</a:t>
                </a:r>
              </a:p>
              <a:p>
                <a:r>
                  <a:rPr lang="en-US" altLang="zh-TW" sz="1600" dirty="0"/>
                  <a:t>To provide information about the absolute and relative positions of different timestamps in the sensor data sequence.</a:t>
                </a:r>
              </a:p>
              <a:p>
                <a:endParaRPr lang="en-US" altLang="zh-TW" dirty="0"/>
              </a:p>
              <a:p>
                <a:pPr/>
                <a14:m>
                  <m:oMathPara xmlns:m="http://schemas.openxmlformats.org/officeDocument/2006/math">
                    <m:oMathParaPr>
                      <m:jc m:val="centerGroup"/>
                    </m:oMathParaPr>
                    <m:oMath xmlns:m="http://schemas.openxmlformats.org/officeDocument/2006/math">
                      <m:r>
                        <a:rPr lang="en-US" altLang="zh-TW" sz="1600" b="0" i="1" smtClean="0">
                          <a:latin typeface="Cambria Math" panose="02040503050406030204" pitchFamily="18" charset="0"/>
                        </a:rPr>
                        <m:t>𝑃</m:t>
                      </m:r>
                      <m:sSub>
                        <m:sSubPr>
                          <m:ctrlPr>
                            <a:rPr lang="en-US" altLang="zh-TW" sz="1600" b="0" i="1" smtClean="0">
                              <a:latin typeface="Cambria Math" panose="02040503050406030204" pitchFamily="18" charset="0"/>
                            </a:rPr>
                          </m:ctrlPr>
                        </m:sSubPr>
                        <m:e>
                          <m:r>
                            <a:rPr lang="en-US" altLang="zh-TW" sz="1600" b="0" i="1" smtClean="0">
                              <a:latin typeface="Cambria Math" panose="02040503050406030204" pitchFamily="18" charset="0"/>
                            </a:rPr>
                            <m:t>𝐸</m:t>
                          </m:r>
                        </m:e>
                        <m:sub>
                          <m:r>
                            <a:rPr lang="en-US" altLang="zh-TW" sz="1600" b="0" i="1" smtClean="0">
                              <a:latin typeface="Cambria Math" panose="02040503050406030204" pitchFamily="18" charset="0"/>
                            </a:rPr>
                            <m:t>(</m:t>
                          </m:r>
                          <m:r>
                            <a:rPr lang="en-US" altLang="zh-TW" sz="1600" b="0" i="1" smtClean="0">
                              <a:latin typeface="Cambria Math" panose="02040503050406030204" pitchFamily="18" charset="0"/>
                            </a:rPr>
                            <m:t>𝑝𝑜𝑠</m:t>
                          </m:r>
                          <m:r>
                            <a:rPr lang="en-US" altLang="zh-TW" sz="1600" b="0" i="1" smtClean="0">
                              <a:latin typeface="Cambria Math" panose="02040503050406030204" pitchFamily="18" charset="0"/>
                            </a:rPr>
                            <m:t>,2</m:t>
                          </m:r>
                          <m:r>
                            <a:rPr lang="en-US" altLang="zh-TW" sz="1600" b="0" i="1" smtClean="0">
                              <a:latin typeface="Cambria Math" panose="02040503050406030204" pitchFamily="18" charset="0"/>
                            </a:rPr>
                            <m:t>𝑖</m:t>
                          </m:r>
                          <m:r>
                            <a:rPr lang="en-US" altLang="zh-TW" sz="1600" b="0" i="1" smtClean="0">
                              <a:latin typeface="Cambria Math" panose="02040503050406030204" pitchFamily="18" charset="0"/>
                            </a:rPr>
                            <m:t>)</m:t>
                          </m:r>
                        </m:sub>
                      </m:sSub>
                      <m:r>
                        <a:rPr lang="en-US" altLang="zh-TW" sz="1600" b="0" i="1" smtClean="0">
                          <a:latin typeface="Cambria Math" panose="02040503050406030204" pitchFamily="18" charset="0"/>
                        </a:rPr>
                        <m:t>=</m:t>
                      </m:r>
                      <m:r>
                        <m:rPr>
                          <m:sty m:val="p"/>
                        </m:rPr>
                        <a:rPr lang="en-US" altLang="zh-TW" sz="1600" b="0" i="0" smtClean="0">
                          <a:latin typeface="Cambria Math" panose="02040503050406030204" pitchFamily="18" charset="0"/>
                        </a:rPr>
                        <m:t>sin</m:t>
                      </m:r>
                      <m:r>
                        <a:rPr lang="en-US" altLang="zh-TW" sz="1600" b="0" i="1" smtClean="0">
                          <a:latin typeface="Cambria Math" panose="02040503050406030204" pitchFamily="18" charset="0"/>
                        </a:rPr>
                        <m:t>⁡(</m:t>
                      </m:r>
                      <m:f>
                        <m:fPr>
                          <m:type m:val="lin"/>
                          <m:ctrlPr>
                            <a:rPr lang="en-US" altLang="zh-TW" sz="1600" b="0" i="1" smtClean="0">
                              <a:latin typeface="Cambria Math" panose="02040503050406030204" pitchFamily="18" charset="0"/>
                            </a:rPr>
                          </m:ctrlPr>
                        </m:fPr>
                        <m:num>
                          <m:r>
                            <a:rPr lang="en-US" altLang="zh-TW" sz="1600" b="0" i="1" smtClean="0">
                              <a:latin typeface="Cambria Math" panose="02040503050406030204" pitchFamily="18" charset="0"/>
                            </a:rPr>
                            <m:t>𝑝𝑜𝑠</m:t>
                          </m:r>
                        </m:num>
                        <m:den>
                          <m:sSup>
                            <m:sSupPr>
                              <m:ctrlPr>
                                <a:rPr lang="en-US" altLang="zh-TW" sz="1600" b="0" i="1" smtClean="0">
                                  <a:latin typeface="Cambria Math" panose="02040503050406030204" pitchFamily="18" charset="0"/>
                                </a:rPr>
                              </m:ctrlPr>
                            </m:sSupPr>
                            <m:e>
                              <m:r>
                                <a:rPr lang="en-US" altLang="zh-TW" sz="1600" b="0" i="1" smtClean="0">
                                  <a:latin typeface="Cambria Math" panose="02040503050406030204" pitchFamily="18" charset="0"/>
                                </a:rPr>
                                <m:t>10000</m:t>
                              </m:r>
                            </m:e>
                            <m:sup>
                              <m:f>
                                <m:fPr>
                                  <m:type m:val="lin"/>
                                  <m:ctrlPr>
                                    <a:rPr lang="en-US" altLang="zh-TW" sz="1600" i="1">
                                      <a:latin typeface="Cambria Math" panose="02040503050406030204" pitchFamily="18" charset="0"/>
                                    </a:rPr>
                                  </m:ctrlPr>
                                </m:fPr>
                                <m:num>
                                  <m:r>
                                    <a:rPr lang="en-US" altLang="zh-TW" sz="1600" i="1">
                                      <a:latin typeface="Cambria Math" panose="02040503050406030204" pitchFamily="18" charset="0"/>
                                    </a:rPr>
                                    <m:t>2</m:t>
                                  </m:r>
                                  <m:r>
                                    <a:rPr lang="en-US" altLang="zh-TW" sz="1600" i="1">
                                      <a:latin typeface="Cambria Math" panose="02040503050406030204" pitchFamily="18" charset="0"/>
                                    </a:rPr>
                                    <m:t>𝑖</m:t>
                                  </m:r>
                                </m:num>
                                <m:den>
                                  <m:sSub>
                                    <m:sSubPr>
                                      <m:ctrlPr>
                                        <a:rPr lang="en-US" altLang="zh-TW" sz="1600" i="1">
                                          <a:latin typeface="Cambria Math" panose="02040503050406030204" pitchFamily="18" charset="0"/>
                                        </a:rPr>
                                      </m:ctrlPr>
                                    </m:sSubPr>
                                    <m:e>
                                      <m:r>
                                        <a:rPr lang="en-US" altLang="zh-TW" sz="1600" i="1">
                                          <a:latin typeface="Cambria Math" panose="02040503050406030204" pitchFamily="18" charset="0"/>
                                        </a:rPr>
                                        <m:t>𝑑</m:t>
                                      </m:r>
                                    </m:e>
                                    <m:sub>
                                      <m:r>
                                        <a:rPr lang="en-US" altLang="zh-TW" sz="1600" i="1">
                                          <a:latin typeface="Cambria Math" panose="02040503050406030204" pitchFamily="18" charset="0"/>
                                        </a:rPr>
                                        <m:t>𝑚𝑜𝑑𝑒𝑙</m:t>
                                      </m:r>
                                    </m:sub>
                                  </m:sSub>
                                </m:den>
                              </m:f>
                            </m:sup>
                          </m:sSup>
                        </m:den>
                      </m:f>
                      <m:r>
                        <a:rPr lang="en-US" altLang="zh-TW" sz="1600" b="0" i="1" smtClean="0">
                          <a:latin typeface="Cambria Math" panose="02040503050406030204" pitchFamily="18" charset="0"/>
                        </a:rPr>
                        <m:t>)</m:t>
                      </m:r>
                    </m:oMath>
                  </m:oMathPara>
                </a14:m>
                <a:endParaRPr lang="en-US" altLang="zh-TW" sz="1600" b="0" i="1" dirty="0">
                  <a:latin typeface="Cambria Math" panose="02040503050406030204" pitchFamily="18" charset="0"/>
                </a:endParaRPr>
              </a:p>
              <a:p>
                <a:pPr>
                  <a:lnSpc>
                    <a:spcPct val="150000"/>
                  </a:lnSpc>
                </a:pPr>
                <a14:m>
                  <m:oMathPara xmlns:m="http://schemas.openxmlformats.org/officeDocument/2006/math">
                    <m:oMathParaPr>
                      <m:jc m:val="centerGroup"/>
                    </m:oMathParaPr>
                    <m:oMath xmlns:m="http://schemas.openxmlformats.org/officeDocument/2006/math">
                      <m:r>
                        <a:rPr lang="en-US" altLang="zh-TW" sz="1600" b="0" i="1" smtClean="0">
                          <a:latin typeface="Cambria Math" panose="02040503050406030204" pitchFamily="18" charset="0"/>
                        </a:rPr>
                        <m:t>𝑃</m:t>
                      </m:r>
                      <m:sSub>
                        <m:sSubPr>
                          <m:ctrlPr>
                            <a:rPr lang="en-US" altLang="zh-TW" sz="1600" b="0" i="1" smtClean="0">
                              <a:latin typeface="Cambria Math" panose="02040503050406030204" pitchFamily="18" charset="0"/>
                            </a:rPr>
                          </m:ctrlPr>
                        </m:sSubPr>
                        <m:e>
                          <m:r>
                            <a:rPr lang="en-US" altLang="zh-TW" sz="1600" b="0" i="1" smtClean="0">
                              <a:latin typeface="Cambria Math" panose="02040503050406030204" pitchFamily="18" charset="0"/>
                            </a:rPr>
                            <m:t>𝐸</m:t>
                          </m:r>
                        </m:e>
                        <m:sub>
                          <m:r>
                            <a:rPr lang="en-US" altLang="zh-TW" sz="1600" b="0" i="1" smtClean="0">
                              <a:latin typeface="Cambria Math" panose="02040503050406030204" pitchFamily="18" charset="0"/>
                            </a:rPr>
                            <m:t>(</m:t>
                          </m:r>
                          <m:r>
                            <a:rPr lang="en-US" altLang="zh-TW" sz="1600" b="0" i="1" smtClean="0">
                              <a:latin typeface="Cambria Math" panose="02040503050406030204" pitchFamily="18" charset="0"/>
                            </a:rPr>
                            <m:t>𝑝𝑜𝑠</m:t>
                          </m:r>
                          <m:r>
                            <a:rPr lang="en-US" altLang="zh-TW" sz="1600" b="0" i="1" smtClean="0">
                              <a:latin typeface="Cambria Math" panose="02040503050406030204" pitchFamily="18" charset="0"/>
                            </a:rPr>
                            <m:t>,2</m:t>
                          </m:r>
                          <m:r>
                            <a:rPr lang="en-US" altLang="zh-TW" sz="1600" b="0" i="1" smtClean="0">
                              <a:latin typeface="Cambria Math" panose="02040503050406030204" pitchFamily="18" charset="0"/>
                            </a:rPr>
                            <m:t>𝑖</m:t>
                          </m:r>
                          <m:r>
                            <a:rPr lang="en-US" altLang="zh-TW" sz="1600" b="0" i="1" smtClean="0">
                              <a:latin typeface="Cambria Math" panose="02040503050406030204" pitchFamily="18" charset="0"/>
                            </a:rPr>
                            <m:t>+1)</m:t>
                          </m:r>
                        </m:sub>
                      </m:sSub>
                      <m:r>
                        <a:rPr lang="en-US" altLang="zh-TW" sz="1600" b="0" i="1" smtClean="0">
                          <a:latin typeface="Cambria Math" panose="02040503050406030204" pitchFamily="18" charset="0"/>
                        </a:rPr>
                        <m:t>=</m:t>
                      </m:r>
                      <m:func>
                        <m:funcPr>
                          <m:ctrlPr>
                            <a:rPr lang="en-US" altLang="zh-TW" sz="1600" b="0" i="1" smtClean="0">
                              <a:latin typeface="Cambria Math" panose="02040503050406030204" pitchFamily="18" charset="0"/>
                            </a:rPr>
                          </m:ctrlPr>
                        </m:funcPr>
                        <m:fName>
                          <m:r>
                            <m:rPr>
                              <m:sty m:val="p"/>
                            </m:rPr>
                            <a:rPr lang="en-US" altLang="zh-TW" sz="1600" b="0" i="0" smtClean="0">
                              <a:latin typeface="Cambria Math" panose="02040503050406030204" pitchFamily="18" charset="0"/>
                            </a:rPr>
                            <m:t>cos</m:t>
                          </m:r>
                        </m:fName>
                        <m:e>
                          <m:d>
                            <m:dPr>
                              <m:ctrlPr>
                                <a:rPr lang="en-US" altLang="zh-TW" sz="1600" b="0" i="1" smtClean="0">
                                  <a:latin typeface="Cambria Math" panose="02040503050406030204" pitchFamily="18" charset="0"/>
                                </a:rPr>
                              </m:ctrlPr>
                            </m:dPr>
                            <m:e>
                              <m:f>
                                <m:fPr>
                                  <m:type m:val="lin"/>
                                  <m:ctrlPr>
                                    <a:rPr lang="en-US" altLang="zh-TW" sz="1600" b="0" i="1" smtClean="0">
                                      <a:latin typeface="Cambria Math" panose="02040503050406030204" pitchFamily="18" charset="0"/>
                                    </a:rPr>
                                  </m:ctrlPr>
                                </m:fPr>
                                <m:num>
                                  <m:r>
                                    <a:rPr lang="en-US" altLang="zh-TW" sz="1600" b="0" i="1" smtClean="0">
                                      <a:latin typeface="Cambria Math" panose="02040503050406030204" pitchFamily="18" charset="0"/>
                                    </a:rPr>
                                    <m:t>𝑝𝑜𝑠</m:t>
                                  </m:r>
                                </m:num>
                                <m:den>
                                  <m:sSup>
                                    <m:sSupPr>
                                      <m:ctrlPr>
                                        <a:rPr lang="en-US" altLang="zh-TW" sz="1600" b="0" i="1" smtClean="0">
                                          <a:latin typeface="Cambria Math" panose="02040503050406030204" pitchFamily="18" charset="0"/>
                                        </a:rPr>
                                      </m:ctrlPr>
                                    </m:sSupPr>
                                    <m:e>
                                      <m:r>
                                        <a:rPr lang="en-US" altLang="zh-TW" sz="1600" b="0" i="1" smtClean="0">
                                          <a:latin typeface="Cambria Math" panose="02040503050406030204" pitchFamily="18" charset="0"/>
                                        </a:rPr>
                                        <m:t>10000</m:t>
                                      </m:r>
                                    </m:e>
                                    <m:sup>
                                      <m:f>
                                        <m:fPr>
                                          <m:type m:val="lin"/>
                                          <m:ctrlPr>
                                            <a:rPr lang="en-US" altLang="zh-TW" sz="1600" i="1">
                                              <a:latin typeface="Cambria Math" panose="02040503050406030204" pitchFamily="18" charset="0"/>
                                            </a:rPr>
                                          </m:ctrlPr>
                                        </m:fPr>
                                        <m:num>
                                          <m:r>
                                            <a:rPr lang="en-US" altLang="zh-TW" sz="1600" i="1">
                                              <a:latin typeface="Cambria Math" panose="02040503050406030204" pitchFamily="18" charset="0"/>
                                            </a:rPr>
                                            <m:t>2</m:t>
                                          </m:r>
                                          <m:r>
                                            <a:rPr lang="en-US" altLang="zh-TW" sz="1600" i="1">
                                              <a:latin typeface="Cambria Math" panose="02040503050406030204" pitchFamily="18" charset="0"/>
                                            </a:rPr>
                                            <m:t>𝑖</m:t>
                                          </m:r>
                                        </m:num>
                                        <m:den>
                                          <m:sSub>
                                            <m:sSubPr>
                                              <m:ctrlPr>
                                                <a:rPr lang="en-US" altLang="zh-TW" sz="1600" i="1">
                                                  <a:latin typeface="Cambria Math" panose="02040503050406030204" pitchFamily="18" charset="0"/>
                                                </a:rPr>
                                              </m:ctrlPr>
                                            </m:sSubPr>
                                            <m:e>
                                              <m:r>
                                                <a:rPr lang="en-US" altLang="zh-TW" sz="1600" i="1">
                                                  <a:latin typeface="Cambria Math" panose="02040503050406030204" pitchFamily="18" charset="0"/>
                                                </a:rPr>
                                                <m:t>𝑑</m:t>
                                              </m:r>
                                            </m:e>
                                            <m:sub>
                                              <m:r>
                                                <a:rPr lang="en-US" altLang="zh-TW" sz="1600" i="1">
                                                  <a:latin typeface="Cambria Math" panose="02040503050406030204" pitchFamily="18" charset="0"/>
                                                </a:rPr>
                                                <m:t>𝑚𝑜𝑑𝑒𝑙</m:t>
                                              </m:r>
                                            </m:sub>
                                          </m:sSub>
                                        </m:den>
                                      </m:f>
                                    </m:sup>
                                  </m:sSup>
                                </m:den>
                              </m:f>
                            </m:e>
                          </m:d>
                        </m:e>
                      </m:func>
                    </m:oMath>
                  </m:oMathPara>
                </a14:m>
                <a:endParaRPr lang="en-US" altLang="zh-TW" sz="1600" b="0" dirty="0"/>
              </a:p>
              <a:p>
                <a:pPr>
                  <a:lnSpc>
                    <a:spcPct val="150000"/>
                  </a:lnSpc>
                </a:pPr>
                <a:r>
                  <a:rPr lang="en-US" altLang="zh-TW" sz="1600" dirty="0"/>
                  <a:t>where </a:t>
                </a:r>
                <a14:m>
                  <m:oMath xmlns:m="http://schemas.openxmlformats.org/officeDocument/2006/math">
                    <m:r>
                      <a:rPr lang="en-US" altLang="zh-TW" sz="1600" b="0" i="1" smtClean="0">
                        <a:latin typeface="Cambria Math" panose="02040503050406030204" pitchFamily="18" charset="0"/>
                      </a:rPr>
                      <m:t>𝑝𝑜𝑠</m:t>
                    </m:r>
                    <m:r>
                      <a:rPr lang="en-US" altLang="zh-TW" sz="1600" b="0" i="1" smtClean="0">
                        <a:latin typeface="Cambria Math" panose="02040503050406030204" pitchFamily="18" charset="0"/>
                      </a:rPr>
                      <m:t> </m:t>
                    </m:r>
                  </m:oMath>
                </a14:m>
                <a:r>
                  <a:rPr lang="en-US" altLang="zh-TW" sz="1600" dirty="0"/>
                  <a:t>represents the position of the sequence token, and</a:t>
                </a:r>
                <a14:m>
                  <m:oMath xmlns:m="http://schemas.openxmlformats.org/officeDocument/2006/math">
                    <m:r>
                      <a:rPr lang="en-US" altLang="zh-TW" sz="1600" b="0" i="0" smtClean="0">
                        <a:latin typeface="Cambria Math" panose="02040503050406030204" pitchFamily="18" charset="0"/>
                      </a:rPr>
                      <m:t> </m:t>
                    </m:r>
                    <m:r>
                      <a:rPr lang="en-US" altLang="zh-TW" sz="1600" b="0" i="1" smtClean="0">
                        <a:latin typeface="Cambria Math" panose="02040503050406030204" pitchFamily="18" charset="0"/>
                      </a:rPr>
                      <m:t>𝑖</m:t>
                    </m:r>
                  </m:oMath>
                </a14:m>
                <a:endParaRPr lang="en-US" altLang="zh-TW" sz="1600" b="0" dirty="0"/>
              </a:p>
              <a:p>
                <a:pPr>
                  <a:lnSpc>
                    <a:spcPct val="150000"/>
                  </a:lnSpc>
                </a:pPr>
                <a:r>
                  <a:rPr lang="en-US" altLang="zh-TW" sz="1600" dirty="0"/>
                  <a:t>represents the spatial location of the sensor data.</a:t>
                </a:r>
              </a:p>
              <a:p>
                <a:pPr>
                  <a:lnSpc>
                    <a:spcPct val="150000"/>
                  </a:lnSpc>
                </a:pPr>
                <a:endParaRPr lang="en-US" altLang="zh-TW" b="0" dirty="0"/>
              </a:p>
            </p:txBody>
          </p:sp>
        </mc:Choice>
        <mc:Fallback xmlns="">
          <p:sp>
            <p:nvSpPr>
              <p:cNvPr id="186" name="文字方塊 185">
                <a:extLst>
                  <a:ext uri="{FF2B5EF4-FFF2-40B4-BE49-F238E27FC236}">
                    <a16:creationId xmlns:a16="http://schemas.microsoft.com/office/drawing/2014/main" id="{6EE9B915-7889-4E0C-ABA0-0EF4E13C9756}"/>
                  </a:ext>
                </a:extLst>
              </p:cNvPr>
              <p:cNvSpPr txBox="1">
                <a:spLocks noRot="1" noChangeAspect="1" noMove="1" noResize="1" noEditPoints="1" noAdjustHandles="1" noChangeArrowheads="1" noChangeShapeType="1" noTextEdit="1"/>
              </p:cNvSpPr>
              <p:nvPr/>
            </p:nvSpPr>
            <p:spPr>
              <a:xfrm>
                <a:off x="7446129" y="3103678"/>
                <a:ext cx="4686552" cy="3592843"/>
              </a:xfrm>
              <a:prstGeom prst="rect">
                <a:avLst/>
              </a:prstGeom>
              <a:blipFill>
                <a:blip r:embed="rId3"/>
                <a:stretch>
                  <a:fillRect l="-1040" t="-847"/>
                </a:stretch>
              </a:blipFill>
            </p:spPr>
            <p:txBody>
              <a:bodyPr/>
              <a:lstStyle/>
              <a:p>
                <a:r>
                  <a:rPr lang="zh-TW" altLang="en-US">
                    <a:noFill/>
                  </a:rPr>
                  <a:t> </a:t>
                </a:r>
              </a:p>
            </p:txBody>
          </p:sp>
        </mc:Fallback>
      </mc:AlternateContent>
      <p:sp>
        <p:nvSpPr>
          <p:cNvPr id="187" name="文字方塊 186">
            <a:extLst>
              <a:ext uri="{FF2B5EF4-FFF2-40B4-BE49-F238E27FC236}">
                <a16:creationId xmlns:a16="http://schemas.microsoft.com/office/drawing/2014/main" id="{4C7785D9-3C64-45EB-BFC4-A65809212355}"/>
              </a:ext>
            </a:extLst>
          </p:cNvPr>
          <p:cNvSpPr txBox="1"/>
          <p:nvPr/>
        </p:nvSpPr>
        <p:spPr>
          <a:xfrm>
            <a:off x="5491925" y="241843"/>
            <a:ext cx="3222505" cy="1839158"/>
          </a:xfrm>
          <a:prstGeom prst="roundRect">
            <a:avLst>
              <a:gd name="adj" fmla="val 8509"/>
            </a:avLst>
          </a:prstGeom>
          <a:noFill/>
          <a:ln>
            <a:solidFill>
              <a:schemeClr val="bg2">
                <a:lumMod val="50000"/>
              </a:schemeClr>
            </a:solidFill>
          </a:ln>
        </p:spPr>
        <p:txBody>
          <a:bodyPr wrap="square">
            <a:spAutoFit/>
          </a:bodyPr>
          <a:lstStyle/>
          <a:p>
            <a:r>
              <a:rPr lang="en-US" altLang="zh-TW" dirty="0"/>
              <a:t>For sensor data</a:t>
            </a:r>
          </a:p>
          <a:p>
            <a:r>
              <a:rPr lang="en-US" altLang="zh-TW" b="1" dirty="0"/>
              <a:t>Transformer encoder:</a:t>
            </a:r>
          </a:p>
          <a:p>
            <a:r>
              <a:rPr lang="en-US" altLang="zh-TW" dirty="0"/>
              <a:t>Self-attention mechanism allows the model to capture the relationships between various positions.</a:t>
            </a:r>
            <a:endParaRPr lang="en-US" altLang="zh-TW" b="1" dirty="0"/>
          </a:p>
        </p:txBody>
      </p:sp>
      <p:grpSp>
        <p:nvGrpSpPr>
          <p:cNvPr id="189" name="群組 188">
            <a:extLst>
              <a:ext uri="{FF2B5EF4-FFF2-40B4-BE49-F238E27FC236}">
                <a16:creationId xmlns:a16="http://schemas.microsoft.com/office/drawing/2014/main" id="{4594235A-6A06-44E7-9C7B-6EF3CAEEEB7F}"/>
              </a:ext>
            </a:extLst>
          </p:cNvPr>
          <p:cNvGrpSpPr/>
          <p:nvPr/>
        </p:nvGrpSpPr>
        <p:grpSpPr>
          <a:xfrm>
            <a:off x="608735" y="1546225"/>
            <a:ext cx="4725438" cy="4938510"/>
            <a:chOff x="608735" y="1546225"/>
            <a:chExt cx="4725438" cy="4938510"/>
          </a:xfrm>
        </p:grpSpPr>
        <p:grpSp>
          <p:nvGrpSpPr>
            <p:cNvPr id="191" name="群組 190">
              <a:extLst>
                <a:ext uri="{FF2B5EF4-FFF2-40B4-BE49-F238E27FC236}">
                  <a16:creationId xmlns:a16="http://schemas.microsoft.com/office/drawing/2014/main" id="{C7579680-0660-4043-BC28-381FCEA49AEE}"/>
                </a:ext>
              </a:extLst>
            </p:cNvPr>
            <p:cNvGrpSpPr/>
            <p:nvPr/>
          </p:nvGrpSpPr>
          <p:grpSpPr>
            <a:xfrm>
              <a:off x="608735" y="1546225"/>
              <a:ext cx="4725438" cy="4938510"/>
              <a:chOff x="608735" y="1546225"/>
              <a:chExt cx="4725438" cy="4938510"/>
            </a:xfrm>
          </p:grpSpPr>
          <p:sp>
            <p:nvSpPr>
              <p:cNvPr id="193" name="矩形: 圓角 192">
                <a:extLst>
                  <a:ext uri="{FF2B5EF4-FFF2-40B4-BE49-F238E27FC236}">
                    <a16:creationId xmlns:a16="http://schemas.microsoft.com/office/drawing/2014/main" id="{2738F0AA-08CE-4F38-81B9-BF4AD882428E}"/>
                  </a:ext>
                </a:extLst>
              </p:cNvPr>
              <p:cNvSpPr/>
              <p:nvPr/>
            </p:nvSpPr>
            <p:spPr>
              <a:xfrm>
                <a:off x="2137441" y="3540620"/>
                <a:ext cx="2997172"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94" name="矩形: 圓角 193">
                <a:extLst>
                  <a:ext uri="{FF2B5EF4-FFF2-40B4-BE49-F238E27FC236}">
                    <a16:creationId xmlns:a16="http://schemas.microsoft.com/office/drawing/2014/main" id="{DFB83CF7-85E7-42BE-8DEC-185E13BEF8C2}"/>
                  </a:ext>
                </a:extLst>
              </p:cNvPr>
              <p:cNvSpPr/>
              <p:nvPr/>
            </p:nvSpPr>
            <p:spPr>
              <a:xfrm>
                <a:off x="1011462" y="2533942"/>
                <a:ext cx="2276734"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95" name="矩形: 圓角 194">
                <a:extLst>
                  <a:ext uri="{FF2B5EF4-FFF2-40B4-BE49-F238E27FC236}">
                    <a16:creationId xmlns:a16="http://schemas.microsoft.com/office/drawing/2014/main" id="{CAC42D8C-20C8-48B2-B35B-4D69F9E7959F}"/>
                  </a:ext>
                </a:extLst>
              </p:cNvPr>
              <p:cNvSpPr/>
              <p:nvPr/>
            </p:nvSpPr>
            <p:spPr>
              <a:xfrm>
                <a:off x="1608790" y="1546225"/>
                <a:ext cx="1083508" cy="347359"/>
              </a:xfrm>
              <a:prstGeom prst="roundRect">
                <a:avLst/>
              </a:prstGeom>
              <a:solidFill>
                <a:schemeClr val="accent2">
                  <a:lumMod val="75000"/>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196" name="橢圓 195">
                <a:extLst>
                  <a:ext uri="{FF2B5EF4-FFF2-40B4-BE49-F238E27FC236}">
                    <a16:creationId xmlns:a16="http://schemas.microsoft.com/office/drawing/2014/main" id="{CCE8F3C7-22A8-4E5E-85CD-083E29ED94C6}"/>
                  </a:ext>
                </a:extLst>
              </p:cNvPr>
              <p:cNvSpPr/>
              <p:nvPr/>
            </p:nvSpPr>
            <p:spPr>
              <a:xfrm>
                <a:off x="611360" y="5677160"/>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7" name="橢圓 196">
                <a:extLst>
                  <a:ext uri="{FF2B5EF4-FFF2-40B4-BE49-F238E27FC236}">
                    <a16:creationId xmlns:a16="http://schemas.microsoft.com/office/drawing/2014/main" id="{67ED9ED9-D89F-407F-9FFB-D625B61A0328}"/>
                  </a:ext>
                </a:extLst>
              </p:cNvPr>
              <p:cNvSpPr/>
              <p:nvPr/>
            </p:nvSpPr>
            <p:spPr>
              <a:xfrm>
                <a:off x="1146506" y="5677160"/>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8" name="橢圓 197">
                <a:extLst>
                  <a:ext uri="{FF2B5EF4-FFF2-40B4-BE49-F238E27FC236}">
                    <a16:creationId xmlns:a16="http://schemas.microsoft.com/office/drawing/2014/main" id="{B36B9717-AFAB-4BBB-8155-D47F8E14C6C9}"/>
                  </a:ext>
                </a:extLst>
              </p:cNvPr>
              <p:cNvSpPr/>
              <p:nvPr/>
            </p:nvSpPr>
            <p:spPr>
              <a:xfrm>
                <a:off x="1681652" y="5677160"/>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9" name="橢圓 198">
                <a:extLst>
                  <a:ext uri="{FF2B5EF4-FFF2-40B4-BE49-F238E27FC236}">
                    <a16:creationId xmlns:a16="http://schemas.microsoft.com/office/drawing/2014/main" id="{624A6869-C851-48E4-AC8E-23089C22075C}"/>
                  </a:ext>
                </a:extLst>
              </p:cNvPr>
              <p:cNvSpPr/>
              <p:nvPr/>
            </p:nvSpPr>
            <p:spPr>
              <a:xfrm>
                <a:off x="608735" y="4608890"/>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0" name="橢圓 199">
                <a:extLst>
                  <a:ext uri="{FF2B5EF4-FFF2-40B4-BE49-F238E27FC236}">
                    <a16:creationId xmlns:a16="http://schemas.microsoft.com/office/drawing/2014/main" id="{2A3D98A0-F9C9-4F55-B810-95A97EE7EB1C}"/>
                  </a:ext>
                </a:extLst>
              </p:cNvPr>
              <p:cNvSpPr/>
              <p:nvPr/>
            </p:nvSpPr>
            <p:spPr>
              <a:xfrm>
                <a:off x="1142979" y="4598154"/>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1" name="橢圓 200">
                <a:extLst>
                  <a:ext uri="{FF2B5EF4-FFF2-40B4-BE49-F238E27FC236}">
                    <a16:creationId xmlns:a16="http://schemas.microsoft.com/office/drawing/2014/main" id="{404E7CDB-C98F-48A2-8A49-AEBB90B88654}"/>
                  </a:ext>
                </a:extLst>
              </p:cNvPr>
              <p:cNvSpPr/>
              <p:nvPr/>
            </p:nvSpPr>
            <p:spPr>
              <a:xfrm>
                <a:off x="1685269" y="4603106"/>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2" name="橢圓 201">
                <a:extLst>
                  <a:ext uri="{FF2B5EF4-FFF2-40B4-BE49-F238E27FC236}">
                    <a16:creationId xmlns:a16="http://schemas.microsoft.com/office/drawing/2014/main" id="{A3B91439-D8C7-4249-B1A2-2DBA7D130EF0}"/>
                  </a:ext>
                </a:extLst>
              </p:cNvPr>
              <p:cNvSpPr/>
              <p:nvPr/>
            </p:nvSpPr>
            <p:spPr>
              <a:xfrm>
                <a:off x="2238589"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3" name="橢圓 202">
                <a:extLst>
                  <a:ext uri="{FF2B5EF4-FFF2-40B4-BE49-F238E27FC236}">
                    <a16:creationId xmlns:a16="http://schemas.microsoft.com/office/drawing/2014/main" id="{02BDE9DC-1678-4089-8AC1-FEA4FCF0505C}"/>
                  </a:ext>
                </a:extLst>
              </p:cNvPr>
              <p:cNvSpPr/>
              <p:nvPr/>
            </p:nvSpPr>
            <p:spPr>
              <a:xfrm>
                <a:off x="2773735"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4" name="橢圓 203">
                <a:extLst>
                  <a:ext uri="{FF2B5EF4-FFF2-40B4-BE49-F238E27FC236}">
                    <a16:creationId xmlns:a16="http://schemas.microsoft.com/office/drawing/2014/main" id="{0D7BCBFF-08E6-4643-BD29-B7B0450D2986}"/>
                  </a:ext>
                </a:extLst>
              </p:cNvPr>
              <p:cNvSpPr/>
              <p:nvPr/>
            </p:nvSpPr>
            <p:spPr>
              <a:xfrm>
                <a:off x="3308881"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5" name="橢圓 204">
                <a:extLst>
                  <a:ext uri="{FF2B5EF4-FFF2-40B4-BE49-F238E27FC236}">
                    <a16:creationId xmlns:a16="http://schemas.microsoft.com/office/drawing/2014/main" id="{CA7E2491-F309-493B-B613-FAC557022C55}"/>
                  </a:ext>
                </a:extLst>
              </p:cNvPr>
              <p:cNvSpPr/>
              <p:nvPr/>
            </p:nvSpPr>
            <p:spPr>
              <a:xfrm>
                <a:off x="2235964" y="4608890"/>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1" name="橢圓 210">
                <a:extLst>
                  <a:ext uri="{FF2B5EF4-FFF2-40B4-BE49-F238E27FC236}">
                    <a16:creationId xmlns:a16="http://schemas.microsoft.com/office/drawing/2014/main" id="{32ACB653-45CF-4173-80AB-4DFD53FD7B1D}"/>
                  </a:ext>
                </a:extLst>
              </p:cNvPr>
              <p:cNvSpPr/>
              <p:nvPr/>
            </p:nvSpPr>
            <p:spPr>
              <a:xfrm>
                <a:off x="2770208" y="4598154"/>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2" name="橢圓 211">
                <a:extLst>
                  <a:ext uri="{FF2B5EF4-FFF2-40B4-BE49-F238E27FC236}">
                    <a16:creationId xmlns:a16="http://schemas.microsoft.com/office/drawing/2014/main" id="{6EA4D41E-5318-465D-94E9-CA6FE102BCCF}"/>
                  </a:ext>
                </a:extLst>
              </p:cNvPr>
              <p:cNvSpPr/>
              <p:nvPr/>
            </p:nvSpPr>
            <p:spPr>
              <a:xfrm>
                <a:off x="3312498" y="4603106"/>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9" name="橢圓 218">
                <a:extLst>
                  <a:ext uri="{FF2B5EF4-FFF2-40B4-BE49-F238E27FC236}">
                    <a16:creationId xmlns:a16="http://schemas.microsoft.com/office/drawing/2014/main" id="{91E9BF12-8C6B-4CA4-B4E6-CA1C208BCB4C}"/>
                  </a:ext>
                </a:extLst>
              </p:cNvPr>
              <p:cNvSpPr/>
              <p:nvPr/>
            </p:nvSpPr>
            <p:spPr>
              <a:xfrm>
                <a:off x="1140801" y="3594924"/>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0" name="橢圓 219">
                <a:extLst>
                  <a:ext uri="{FF2B5EF4-FFF2-40B4-BE49-F238E27FC236}">
                    <a16:creationId xmlns:a16="http://schemas.microsoft.com/office/drawing/2014/main" id="{213C6819-A730-4C66-9114-1247063EE7D6}"/>
                  </a:ext>
                </a:extLst>
              </p:cNvPr>
              <p:cNvSpPr/>
              <p:nvPr/>
            </p:nvSpPr>
            <p:spPr>
              <a:xfrm>
                <a:off x="1681652" y="3591221"/>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1" name="橢圓 220">
                <a:extLst>
                  <a:ext uri="{FF2B5EF4-FFF2-40B4-BE49-F238E27FC236}">
                    <a16:creationId xmlns:a16="http://schemas.microsoft.com/office/drawing/2014/main" id="{5E351CC0-52A3-48C9-BE78-F2BE6FDD1F5D}"/>
                  </a:ext>
                </a:extLst>
              </p:cNvPr>
              <p:cNvSpPr/>
              <p:nvPr/>
            </p:nvSpPr>
            <p:spPr>
              <a:xfrm>
                <a:off x="2222503" y="3587517"/>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2" name="橢圓 221">
                <a:extLst>
                  <a:ext uri="{FF2B5EF4-FFF2-40B4-BE49-F238E27FC236}">
                    <a16:creationId xmlns:a16="http://schemas.microsoft.com/office/drawing/2014/main" id="{E812E368-E0EC-41F3-993A-59A2316BFC4B}"/>
                  </a:ext>
                </a:extLst>
              </p:cNvPr>
              <p:cNvSpPr/>
              <p:nvPr/>
            </p:nvSpPr>
            <p:spPr>
              <a:xfrm>
                <a:off x="2763353" y="3587517"/>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3" name="橢圓 222">
                <a:extLst>
                  <a:ext uri="{FF2B5EF4-FFF2-40B4-BE49-F238E27FC236}">
                    <a16:creationId xmlns:a16="http://schemas.microsoft.com/office/drawing/2014/main" id="{D89444CD-200F-4DD2-BCAC-406E9176D91D}"/>
                  </a:ext>
                </a:extLst>
              </p:cNvPr>
              <p:cNvSpPr/>
              <p:nvPr/>
            </p:nvSpPr>
            <p:spPr>
              <a:xfrm>
                <a:off x="1395205"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4" name="橢圓 223">
                <a:extLst>
                  <a:ext uri="{FF2B5EF4-FFF2-40B4-BE49-F238E27FC236}">
                    <a16:creationId xmlns:a16="http://schemas.microsoft.com/office/drawing/2014/main" id="{4C94120B-2097-4A6F-AA55-4AA87856BC1E}"/>
                  </a:ext>
                </a:extLst>
              </p:cNvPr>
              <p:cNvSpPr/>
              <p:nvPr/>
            </p:nvSpPr>
            <p:spPr>
              <a:xfrm>
                <a:off x="1937881"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5" name="橢圓 224">
                <a:extLst>
                  <a:ext uri="{FF2B5EF4-FFF2-40B4-BE49-F238E27FC236}">
                    <a16:creationId xmlns:a16="http://schemas.microsoft.com/office/drawing/2014/main" id="{4DB1BCFE-401A-4B18-9E71-34075C6723A4}"/>
                  </a:ext>
                </a:extLst>
              </p:cNvPr>
              <p:cNvSpPr/>
              <p:nvPr/>
            </p:nvSpPr>
            <p:spPr>
              <a:xfrm>
                <a:off x="2480557" y="2588126"/>
                <a:ext cx="391886" cy="391886"/>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7" name="橢圓 226">
                <a:extLst>
                  <a:ext uri="{FF2B5EF4-FFF2-40B4-BE49-F238E27FC236}">
                    <a16:creationId xmlns:a16="http://schemas.microsoft.com/office/drawing/2014/main" id="{F011E0AE-F93D-442C-B014-A11862EB1FA0}"/>
                  </a:ext>
                </a:extLst>
              </p:cNvPr>
              <p:cNvSpPr/>
              <p:nvPr/>
            </p:nvSpPr>
            <p:spPr>
              <a:xfrm>
                <a:off x="3868378"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8" name="橢圓 227">
                <a:extLst>
                  <a:ext uri="{FF2B5EF4-FFF2-40B4-BE49-F238E27FC236}">
                    <a16:creationId xmlns:a16="http://schemas.microsoft.com/office/drawing/2014/main" id="{0F5CDFD2-1971-486A-98D8-16EEECC19F9E}"/>
                  </a:ext>
                </a:extLst>
              </p:cNvPr>
              <p:cNvSpPr/>
              <p:nvPr/>
            </p:nvSpPr>
            <p:spPr>
              <a:xfrm>
                <a:off x="4403524"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9" name="橢圓 228">
                <a:extLst>
                  <a:ext uri="{FF2B5EF4-FFF2-40B4-BE49-F238E27FC236}">
                    <a16:creationId xmlns:a16="http://schemas.microsoft.com/office/drawing/2014/main" id="{1C2A03DF-0DE0-464B-A2AA-BB1390C792DA}"/>
                  </a:ext>
                </a:extLst>
              </p:cNvPr>
              <p:cNvSpPr/>
              <p:nvPr/>
            </p:nvSpPr>
            <p:spPr>
              <a:xfrm>
                <a:off x="4938670"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0" name="橢圓 229">
                <a:extLst>
                  <a:ext uri="{FF2B5EF4-FFF2-40B4-BE49-F238E27FC236}">
                    <a16:creationId xmlns:a16="http://schemas.microsoft.com/office/drawing/2014/main" id="{0A9FB301-A753-41B6-A55C-C56C7F19A947}"/>
                  </a:ext>
                </a:extLst>
              </p:cNvPr>
              <p:cNvSpPr/>
              <p:nvPr/>
            </p:nvSpPr>
            <p:spPr>
              <a:xfrm>
                <a:off x="3865753" y="4608890"/>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1" name="橢圓 230">
                <a:extLst>
                  <a:ext uri="{FF2B5EF4-FFF2-40B4-BE49-F238E27FC236}">
                    <a16:creationId xmlns:a16="http://schemas.microsoft.com/office/drawing/2014/main" id="{71803C8C-E9B0-4C3A-A838-E801EBE2F86E}"/>
                  </a:ext>
                </a:extLst>
              </p:cNvPr>
              <p:cNvSpPr/>
              <p:nvPr/>
            </p:nvSpPr>
            <p:spPr>
              <a:xfrm>
                <a:off x="4399997" y="4598154"/>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2" name="橢圓 231">
                <a:extLst>
                  <a:ext uri="{FF2B5EF4-FFF2-40B4-BE49-F238E27FC236}">
                    <a16:creationId xmlns:a16="http://schemas.microsoft.com/office/drawing/2014/main" id="{1311E9BA-72F7-4206-A4D2-50728DB25121}"/>
                  </a:ext>
                </a:extLst>
              </p:cNvPr>
              <p:cNvSpPr/>
              <p:nvPr/>
            </p:nvSpPr>
            <p:spPr>
              <a:xfrm>
                <a:off x="4942287" y="4603106"/>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3" name="橢圓 232">
                <a:extLst>
                  <a:ext uri="{FF2B5EF4-FFF2-40B4-BE49-F238E27FC236}">
                    <a16:creationId xmlns:a16="http://schemas.microsoft.com/office/drawing/2014/main" id="{BB3E6A19-6C15-424D-A245-6EA672C5C65A}"/>
                  </a:ext>
                </a:extLst>
              </p:cNvPr>
              <p:cNvSpPr/>
              <p:nvPr/>
            </p:nvSpPr>
            <p:spPr>
              <a:xfrm>
                <a:off x="4094210" y="3583212"/>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4" name="橢圓 233">
                <a:extLst>
                  <a:ext uri="{FF2B5EF4-FFF2-40B4-BE49-F238E27FC236}">
                    <a16:creationId xmlns:a16="http://schemas.microsoft.com/office/drawing/2014/main" id="{6D493306-EA70-40B5-8AC5-2DC05BD51B44}"/>
                  </a:ext>
                </a:extLst>
              </p:cNvPr>
              <p:cNvSpPr/>
              <p:nvPr/>
            </p:nvSpPr>
            <p:spPr>
              <a:xfrm>
                <a:off x="4674824" y="3583212"/>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5" name="文字方塊 234">
                <a:extLst>
                  <a:ext uri="{FF2B5EF4-FFF2-40B4-BE49-F238E27FC236}">
                    <a16:creationId xmlns:a16="http://schemas.microsoft.com/office/drawing/2014/main" id="{35A8D0C5-4F04-4868-B814-5CC44055A3F1}"/>
                  </a:ext>
                </a:extLst>
              </p:cNvPr>
              <p:cNvSpPr txBox="1"/>
              <p:nvPr/>
            </p:nvSpPr>
            <p:spPr>
              <a:xfrm>
                <a:off x="2210007" y="6111576"/>
                <a:ext cx="1965917" cy="369332"/>
              </a:xfrm>
              <a:prstGeom prst="rect">
                <a:avLst/>
              </a:prstGeom>
              <a:noFill/>
            </p:spPr>
            <p:txBody>
              <a:bodyPr wrap="square" rtlCol="0">
                <a:spAutoFit/>
              </a:bodyPr>
              <a:lstStyle/>
              <a:p>
                <a:r>
                  <a:rPr lang="en-US" altLang="zh-TW" dirty="0"/>
                  <a:t>Thermal image</a:t>
                </a:r>
                <a:endParaRPr lang="zh-TW" altLang="en-US" dirty="0"/>
              </a:p>
            </p:txBody>
          </p:sp>
          <p:sp>
            <p:nvSpPr>
              <p:cNvPr id="237" name="文字方塊 236">
                <a:extLst>
                  <a:ext uri="{FF2B5EF4-FFF2-40B4-BE49-F238E27FC236}">
                    <a16:creationId xmlns:a16="http://schemas.microsoft.com/office/drawing/2014/main" id="{22C544FB-C36B-43BA-99DB-06A4BFC2E390}"/>
                  </a:ext>
                </a:extLst>
              </p:cNvPr>
              <p:cNvSpPr txBox="1"/>
              <p:nvPr/>
            </p:nvSpPr>
            <p:spPr>
              <a:xfrm>
                <a:off x="734293" y="6115403"/>
                <a:ext cx="1965917" cy="369332"/>
              </a:xfrm>
              <a:prstGeom prst="rect">
                <a:avLst/>
              </a:prstGeom>
              <a:noFill/>
            </p:spPr>
            <p:txBody>
              <a:bodyPr wrap="square" rtlCol="0">
                <a:spAutoFit/>
              </a:bodyPr>
              <a:lstStyle/>
              <a:p>
                <a:r>
                  <a:rPr lang="en-US" altLang="zh-TW" dirty="0"/>
                  <a:t>Sensor data</a:t>
                </a:r>
                <a:endParaRPr lang="zh-TW" altLang="en-US" dirty="0"/>
              </a:p>
            </p:txBody>
          </p:sp>
          <p:sp>
            <p:nvSpPr>
              <p:cNvPr id="238" name="箭號: 向右 237">
                <a:extLst>
                  <a:ext uri="{FF2B5EF4-FFF2-40B4-BE49-F238E27FC236}">
                    <a16:creationId xmlns:a16="http://schemas.microsoft.com/office/drawing/2014/main" id="{DE0ACB28-54B0-4555-8068-FC9D52A9F3D0}"/>
                  </a:ext>
                </a:extLst>
              </p:cNvPr>
              <p:cNvSpPr/>
              <p:nvPr/>
            </p:nvSpPr>
            <p:spPr>
              <a:xfrm rot="16200000">
                <a:off x="1111572"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0" name="箭號: 向右 239">
                <a:extLst>
                  <a:ext uri="{FF2B5EF4-FFF2-40B4-BE49-F238E27FC236}">
                    <a16:creationId xmlns:a16="http://schemas.microsoft.com/office/drawing/2014/main" id="{F6B98D3B-E8F3-478F-AECF-500D1D98027C}"/>
                  </a:ext>
                </a:extLst>
              </p:cNvPr>
              <p:cNvSpPr/>
              <p:nvPr/>
            </p:nvSpPr>
            <p:spPr>
              <a:xfrm rot="16200000">
                <a:off x="2712762"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2" name="箭號: 向右 241">
                <a:extLst>
                  <a:ext uri="{FF2B5EF4-FFF2-40B4-BE49-F238E27FC236}">
                    <a16:creationId xmlns:a16="http://schemas.microsoft.com/office/drawing/2014/main" id="{1F8089A0-282F-4A61-BB26-F3E29CCC733D}"/>
                  </a:ext>
                </a:extLst>
              </p:cNvPr>
              <p:cNvSpPr/>
              <p:nvPr/>
            </p:nvSpPr>
            <p:spPr>
              <a:xfrm rot="16200000">
                <a:off x="4349406"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3" name="箭號: 向右 242">
                <a:extLst>
                  <a:ext uri="{FF2B5EF4-FFF2-40B4-BE49-F238E27FC236}">
                    <a16:creationId xmlns:a16="http://schemas.microsoft.com/office/drawing/2014/main" id="{23C8544B-5AE6-4C3E-B8AF-D5312D5D1D1E}"/>
                  </a:ext>
                </a:extLst>
              </p:cNvPr>
              <p:cNvSpPr/>
              <p:nvPr/>
            </p:nvSpPr>
            <p:spPr>
              <a:xfrm rot="16200000">
                <a:off x="1308171" y="4203383"/>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4" name="箭號: 向右 243">
                <a:extLst>
                  <a:ext uri="{FF2B5EF4-FFF2-40B4-BE49-F238E27FC236}">
                    <a16:creationId xmlns:a16="http://schemas.microsoft.com/office/drawing/2014/main" id="{2DD19043-3EA6-4B4F-BD11-BDC6790F6DD0}"/>
                  </a:ext>
                </a:extLst>
              </p:cNvPr>
              <p:cNvSpPr/>
              <p:nvPr/>
            </p:nvSpPr>
            <p:spPr>
              <a:xfrm rot="18983395">
                <a:off x="2856429" y="4179845"/>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7" name="箭號: 向右 246">
                <a:extLst>
                  <a:ext uri="{FF2B5EF4-FFF2-40B4-BE49-F238E27FC236}">
                    <a16:creationId xmlns:a16="http://schemas.microsoft.com/office/drawing/2014/main" id="{59BB0566-B3B0-4C52-97E5-336F735AB4F0}"/>
                  </a:ext>
                </a:extLst>
              </p:cNvPr>
              <p:cNvSpPr/>
              <p:nvPr/>
            </p:nvSpPr>
            <p:spPr>
              <a:xfrm rot="2616605" flipH="1">
                <a:off x="4239562" y="420471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8" name="箭號: 向右 247">
                <a:extLst>
                  <a:ext uri="{FF2B5EF4-FFF2-40B4-BE49-F238E27FC236}">
                    <a16:creationId xmlns:a16="http://schemas.microsoft.com/office/drawing/2014/main" id="{FF048D76-6078-466F-AB13-C62373689E9B}"/>
                  </a:ext>
                </a:extLst>
              </p:cNvPr>
              <p:cNvSpPr/>
              <p:nvPr/>
            </p:nvSpPr>
            <p:spPr>
              <a:xfrm rot="13867729">
                <a:off x="3102733" y="319512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1" name="箭號: 向右 250">
                <a:extLst>
                  <a:ext uri="{FF2B5EF4-FFF2-40B4-BE49-F238E27FC236}">
                    <a16:creationId xmlns:a16="http://schemas.microsoft.com/office/drawing/2014/main" id="{0C9C0FD1-E1F5-40A0-BF4D-6FA684A6BE84}"/>
                  </a:ext>
                </a:extLst>
              </p:cNvPr>
              <p:cNvSpPr/>
              <p:nvPr/>
            </p:nvSpPr>
            <p:spPr>
              <a:xfrm rot="7732271" flipH="1">
                <a:off x="1431755" y="3195122"/>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2" name="箭號: 向右 251">
                <a:extLst>
                  <a:ext uri="{FF2B5EF4-FFF2-40B4-BE49-F238E27FC236}">
                    <a16:creationId xmlns:a16="http://schemas.microsoft.com/office/drawing/2014/main" id="{6C1EF795-176B-455C-9A58-C0A4D934AA2D}"/>
                  </a:ext>
                </a:extLst>
              </p:cNvPr>
              <p:cNvSpPr/>
              <p:nvPr/>
            </p:nvSpPr>
            <p:spPr>
              <a:xfrm rot="16200000">
                <a:off x="1901279" y="2132578"/>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92" name="文字方塊 191">
              <a:extLst>
                <a:ext uri="{FF2B5EF4-FFF2-40B4-BE49-F238E27FC236}">
                  <a16:creationId xmlns:a16="http://schemas.microsoft.com/office/drawing/2014/main" id="{3F70AF4C-049C-4595-B342-22C5FE3B55C4}"/>
                </a:ext>
              </a:extLst>
            </p:cNvPr>
            <p:cNvSpPr txBox="1"/>
            <p:nvPr/>
          </p:nvSpPr>
          <p:spPr>
            <a:xfrm>
              <a:off x="3217983" y="3523926"/>
              <a:ext cx="895173" cy="400110"/>
            </a:xfrm>
            <a:prstGeom prst="rect">
              <a:avLst/>
            </a:prstGeom>
            <a:noFill/>
          </p:spPr>
          <p:txBody>
            <a:bodyPr wrap="square" rtlCol="0">
              <a:spAutoFit/>
            </a:bodyPr>
            <a:lstStyle/>
            <a:p>
              <a:r>
                <a:rPr lang="en-US" altLang="zh-TW" sz="2000" dirty="0" err="1"/>
                <a:t>concat</a:t>
              </a:r>
              <a:endParaRPr lang="zh-TW" altLang="en-US" sz="2000" dirty="0"/>
            </a:p>
          </p:txBody>
        </p:sp>
      </p:grpSp>
    </p:spTree>
    <p:extLst>
      <p:ext uri="{BB962C8B-B14F-4D97-AF65-F5344CB8AC3E}">
        <p14:creationId xmlns:p14="http://schemas.microsoft.com/office/powerpoint/2010/main" val="3330878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CB00237B-3A74-43DA-91D7-2D0EBD40192A}"/>
              </a:ext>
            </a:extLst>
          </p:cNvPr>
          <p:cNvSpPr>
            <a:spLocks noGrp="1"/>
          </p:cNvSpPr>
          <p:nvPr>
            <p:ph type="body" sz="quarter" idx="13"/>
          </p:nvPr>
        </p:nvSpPr>
        <p:spPr/>
        <p:txBody>
          <a:bodyPr/>
          <a:lstStyle/>
          <a:p>
            <a:r>
              <a:rPr lang="en-US" altLang="zh-TW" b="1" dirty="0"/>
              <a:t>Introduction</a:t>
            </a:r>
          </a:p>
          <a:p>
            <a:endParaRPr lang="zh-TW" altLang="en-US" dirty="0"/>
          </a:p>
        </p:txBody>
      </p:sp>
      <p:sp>
        <p:nvSpPr>
          <p:cNvPr id="5" name="文字版面配置區 4">
            <a:extLst>
              <a:ext uri="{FF2B5EF4-FFF2-40B4-BE49-F238E27FC236}">
                <a16:creationId xmlns:a16="http://schemas.microsoft.com/office/drawing/2014/main" id="{F182FB30-39E2-4A0C-89E2-06AD609DE3B3}"/>
              </a:ext>
            </a:extLst>
          </p:cNvPr>
          <p:cNvSpPr>
            <a:spLocks noGrp="1"/>
          </p:cNvSpPr>
          <p:nvPr>
            <p:ph type="body" sz="quarter" idx="14"/>
          </p:nvPr>
        </p:nvSpPr>
        <p:spPr/>
        <p:txBody>
          <a:bodyPr/>
          <a:lstStyle/>
          <a:p>
            <a:r>
              <a:rPr lang="en-US" altLang="zh-TW" dirty="0"/>
              <a:t>Model-sensor </a:t>
            </a:r>
            <a:endParaRPr lang="zh-TW" altLang="en-US" dirty="0"/>
          </a:p>
        </p:txBody>
      </p:sp>
      <p:grpSp>
        <p:nvGrpSpPr>
          <p:cNvPr id="153" name="群組 152">
            <a:extLst>
              <a:ext uri="{FF2B5EF4-FFF2-40B4-BE49-F238E27FC236}">
                <a16:creationId xmlns:a16="http://schemas.microsoft.com/office/drawing/2014/main" id="{133AC87F-590E-47E7-9137-8C675C314ED4}"/>
              </a:ext>
            </a:extLst>
          </p:cNvPr>
          <p:cNvGrpSpPr/>
          <p:nvPr/>
        </p:nvGrpSpPr>
        <p:grpSpPr>
          <a:xfrm>
            <a:off x="5417636" y="3062506"/>
            <a:ext cx="1962518" cy="3136522"/>
            <a:chOff x="7533162" y="3201416"/>
            <a:chExt cx="1784934" cy="3282976"/>
          </a:xfrm>
        </p:grpSpPr>
        <p:sp>
          <p:nvSpPr>
            <p:cNvPr id="154" name="矩形: 圓角 153">
              <a:extLst>
                <a:ext uri="{FF2B5EF4-FFF2-40B4-BE49-F238E27FC236}">
                  <a16:creationId xmlns:a16="http://schemas.microsoft.com/office/drawing/2014/main" id="{82387AB7-9AA8-42A5-9DE6-4C4A5D14360B}"/>
                </a:ext>
              </a:extLst>
            </p:cNvPr>
            <p:cNvSpPr/>
            <p:nvPr/>
          </p:nvSpPr>
          <p:spPr>
            <a:xfrm>
              <a:off x="7822929" y="3201416"/>
              <a:ext cx="1495167" cy="2301417"/>
            </a:xfrm>
            <a:prstGeom prst="roundRect">
              <a:avLst>
                <a:gd name="adj" fmla="val 23746"/>
              </a:avLst>
            </a:prstGeom>
            <a:solidFill>
              <a:schemeClr val="accent3">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55" name="矩形: 圓角 154">
              <a:extLst>
                <a:ext uri="{FF2B5EF4-FFF2-40B4-BE49-F238E27FC236}">
                  <a16:creationId xmlns:a16="http://schemas.microsoft.com/office/drawing/2014/main" id="{40FB46E3-1488-4F88-BB3F-3758CCD861E7}"/>
                </a:ext>
              </a:extLst>
            </p:cNvPr>
            <p:cNvSpPr/>
            <p:nvPr/>
          </p:nvSpPr>
          <p:spPr>
            <a:xfrm>
              <a:off x="8075140" y="3429000"/>
              <a:ext cx="1136821" cy="256575"/>
            </a:xfrm>
            <a:prstGeom prst="roundRect">
              <a:avLst/>
            </a:prstGeom>
            <a:solidFill>
              <a:srgbClr val="FF93A5"/>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Add &amp; Norm</a:t>
              </a:r>
              <a:endParaRPr lang="zh-TW" altLang="en-US" sz="1400" dirty="0">
                <a:solidFill>
                  <a:schemeClr val="tx1"/>
                </a:solidFill>
              </a:endParaRPr>
            </a:p>
          </p:txBody>
        </p:sp>
        <p:sp>
          <p:nvSpPr>
            <p:cNvPr id="156" name="矩形: 圓角 155">
              <a:extLst>
                <a:ext uri="{FF2B5EF4-FFF2-40B4-BE49-F238E27FC236}">
                  <a16:creationId xmlns:a16="http://schemas.microsoft.com/office/drawing/2014/main" id="{B3E5E50B-E046-4E28-980D-8C86740867CA}"/>
                </a:ext>
              </a:extLst>
            </p:cNvPr>
            <p:cNvSpPr/>
            <p:nvPr/>
          </p:nvSpPr>
          <p:spPr>
            <a:xfrm>
              <a:off x="8075140" y="3818110"/>
              <a:ext cx="1136821" cy="428194"/>
            </a:xfrm>
            <a:prstGeom prst="roundRect">
              <a:avLst/>
            </a:prstGeom>
            <a:solidFill>
              <a:schemeClr val="accent4">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Feed</a:t>
              </a:r>
            </a:p>
            <a:p>
              <a:pPr algn="ctr"/>
              <a:r>
                <a:rPr lang="en-US" altLang="zh-TW" sz="1400" dirty="0">
                  <a:solidFill>
                    <a:schemeClr val="tx1"/>
                  </a:solidFill>
                </a:rPr>
                <a:t>forward</a:t>
              </a:r>
              <a:endParaRPr lang="zh-TW" altLang="en-US" sz="1400" dirty="0">
                <a:solidFill>
                  <a:schemeClr val="tx1"/>
                </a:solidFill>
              </a:endParaRPr>
            </a:p>
          </p:txBody>
        </p:sp>
        <p:sp>
          <p:nvSpPr>
            <p:cNvPr id="157" name="矩形: 圓角 156">
              <a:extLst>
                <a:ext uri="{FF2B5EF4-FFF2-40B4-BE49-F238E27FC236}">
                  <a16:creationId xmlns:a16="http://schemas.microsoft.com/office/drawing/2014/main" id="{71D618DA-DC87-49E3-9771-98D6AEA61F8B}"/>
                </a:ext>
              </a:extLst>
            </p:cNvPr>
            <p:cNvSpPr/>
            <p:nvPr/>
          </p:nvSpPr>
          <p:spPr>
            <a:xfrm>
              <a:off x="8075140" y="4378839"/>
              <a:ext cx="1136821" cy="256575"/>
            </a:xfrm>
            <a:prstGeom prst="roundRect">
              <a:avLst/>
            </a:prstGeom>
            <a:solidFill>
              <a:srgbClr val="FF93A5"/>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Add &amp; Norm</a:t>
              </a:r>
              <a:endParaRPr lang="zh-TW" altLang="en-US" sz="1400" dirty="0">
                <a:solidFill>
                  <a:schemeClr val="tx1"/>
                </a:solidFill>
              </a:endParaRPr>
            </a:p>
          </p:txBody>
        </p:sp>
        <p:sp>
          <p:nvSpPr>
            <p:cNvPr id="158" name="矩形: 圓角 157">
              <a:extLst>
                <a:ext uri="{FF2B5EF4-FFF2-40B4-BE49-F238E27FC236}">
                  <a16:creationId xmlns:a16="http://schemas.microsoft.com/office/drawing/2014/main" id="{FDD3EE3E-CEA2-42BD-B333-1239F9FF3F66}"/>
                </a:ext>
              </a:extLst>
            </p:cNvPr>
            <p:cNvSpPr/>
            <p:nvPr/>
          </p:nvSpPr>
          <p:spPr>
            <a:xfrm>
              <a:off x="8075140" y="4767948"/>
              <a:ext cx="1136821" cy="504040"/>
            </a:xfrm>
            <a:prstGeom prst="roundRect">
              <a:avLst/>
            </a:prstGeom>
            <a:solidFill>
              <a:schemeClr val="accent5">
                <a:lumMod val="40000"/>
                <a:lumOff val="6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Multi-Head Attention</a:t>
              </a:r>
              <a:endParaRPr lang="zh-TW" altLang="en-US" sz="1400" dirty="0">
                <a:solidFill>
                  <a:schemeClr val="tx1"/>
                </a:solidFill>
              </a:endParaRPr>
            </a:p>
          </p:txBody>
        </p:sp>
        <p:cxnSp>
          <p:nvCxnSpPr>
            <p:cNvPr id="159" name="直線單箭頭接點 158">
              <a:extLst>
                <a:ext uri="{FF2B5EF4-FFF2-40B4-BE49-F238E27FC236}">
                  <a16:creationId xmlns:a16="http://schemas.microsoft.com/office/drawing/2014/main" id="{2C68FA6B-1814-481E-AD82-B8724B83F061}"/>
                </a:ext>
              </a:extLst>
            </p:cNvPr>
            <p:cNvCxnSpPr>
              <a:stCxn id="156" idx="0"/>
              <a:endCxn id="155" idx="2"/>
            </p:cNvCxnSpPr>
            <p:nvPr/>
          </p:nvCxnSpPr>
          <p:spPr>
            <a:xfrm flipV="1">
              <a:off x="8643551" y="3685575"/>
              <a:ext cx="0" cy="1325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0" name="直線單箭頭接點 159">
              <a:extLst>
                <a:ext uri="{FF2B5EF4-FFF2-40B4-BE49-F238E27FC236}">
                  <a16:creationId xmlns:a16="http://schemas.microsoft.com/office/drawing/2014/main" id="{4D4CC8CB-47CA-4F01-BF3E-6215B01209A5}"/>
                </a:ext>
              </a:extLst>
            </p:cNvPr>
            <p:cNvCxnSpPr>
              <a:stCxn id="157" idx="0"/>
              <a:endCxn id="156" idx="2"/>
            </p:cNvCxnSpPr>
            <p:nvPr/>
          </p:nvCxnSpPr>
          <p:spPr>
            <a:xfrm flipV="1">
              <a:off x="8643551" y="4246304"/>
              <a:ext cx="0" cy="1325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直線單箭頭接點 160">
              <a:extLst>
                <a:ext uri="{FF2B5EF4-FFF2-40B4-BE49-F238E27FC236}">
                  <a16:creationId xmlns:a16="http://schemas.microsoft.com/office/drawing/2014/main" id="{6D04E097-0B21-4152-B747-330A8B7DEF58}"/>
                </a:ext>
              </a:extLst>
            </p:cNvPr>
            <p:cNvCxnSpPr>
              <a:stCxn id="158" idx="0"/>
              <a:endCxn id="157" idx="2"/>
            </p:cNvCxnSpPr>
            <p:nvPr/>
          </p:nvCxnSpPr>
          <p:spPr>
            <a:xfrm flipV="1">
              <a:off x="8643551" y="4635414"/>
              <a:ext cx="0" cy="1325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2" name="矩形: 圓角 161">
              <a:extLst>
                <a:ext uri="{FF2B5EF4-FFF2-40B4-BE49-F238E27FC236}">
                  <a16:creationId xmlns:a16="http://schemas.microsoft.com/office/drawing/2014/main" id="{29186571-312A-442F-8D0C-E8B39183D596}"/>
                </a:ext>
              </a:extLst>
            </p:cNvPr>
            <p:cNvSpPr/>
            <p:nvPr/>
          </p:nvSpPr>
          <p:spPr>
            <a:xfrm>
              <a:off x="8079494" y="5980352"/>
              <a:ext cx="1136821" cy="504040"/>
            </a:xfrm>
            <a:prstGeom prst="roundRect">
              <a:avLst/>
            </a:prstGeom>
            <a:solidFill>
              <a:schemeClr val="accent6">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Input Embedding</a:t>
              </a:r>
              <a:endParaRPr lang="zh-TW" altLang="en-US" sz="1400" dirty="0">
                <a:solidFill>
                  <a:schemeClr val="tx1"/>
                </a:solidFill>
              </a:endParaRPr>
            </a:p>
          </p:txBody>
        </p:sp>
        <p:cxnSp>
          <p:nvCxnSpPr>
            <p:cNvPr id="163" name="直線單箭頭接點 162">
              <a:extLst>
                <a:ext uri="{FF2B5EF4-FFF2-40B4-BE49-F238E27FC236}">
                  <a16:creationId xmlns:a16="http://schemas.microsoft.com/office/drawing/2014/main" id="{E62696D2-DF58-4689-964B-6C79608668F3}"/>
                </a:ext>
              </a:extLst>
            </p:cNvPr>
            <p:cNvCxnSpPr>
              <a:cxnSpLocks/>
              <a:stCxn id="181" idx="0"/>
              <a:endCxn id="158" idx="2"/>
            </p:cNvCxnSpPr>
            <p:nvPr/>
          </p:nvCxnSpPr>
          <p:spPr>
            <a:xfrm flipH="1" flipV="1">
              <a:off x="8643551" y="5271988"/>
              <a:ext cx="4355" cy="3877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4" name="直線接點 163">
              <a:extLst>
                <a:ext uri="{FF2B5EF4-FFF2-40B4-BE49-F238E27FC236}">
                  <a16:creationId xmlns:a16="http://schemas.microsoft.com/office/drawing/2014/main" id="{2C375601-B0C8-4255-B1EB-F9A2CBC837B4}"/>
                </a:ext>
              </a:extLst>
            </p:cNvPr>
            <p:cNvCxnSpPr>
              <a:cxnSpLocks/>
            </p:cNvCxnSpPr>
            <p:nvPr/>
          </p:nvCxnSpPr>
          <p:spPr>
            <a:xfrm>
              <a:off x="8424863" y="5391150"/>
              <a:ext cx="44608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5" name="直線單箭頭接點 164">
              <a:extLst>
                <a:ext uri="{FF2B5EF4-FFF2-40B4-BE49-F238E27FC236}">
                  <a16:creationId xmlns:a16="http://schemas.microsoft.com/office/drawing/2014/main" id="{62DF1E3D-094A-4C6B-8FB0-585A74A27A35}"/>
                </a:ext>
              </a:extLst>
            </p:cNvPr>
            <p:cNvCxnSpPr/>
            <p:nvPr/>
          </p:nvCxnSpPr>
          <p:spPr>
            <a:xfrm flipH="1" flipV="1">
              <a:off x="8387059" y="5271988"/>
              <a:ext cx="38506" cy="1191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6" name="直線單箭頭接點 165">
              <a:extLst>
                <a:ext uri="{FF2B5EF4-FFF2-40B4-BE49-F238E27FC236}">
                  <a16:creationId xmlns:a16="http://schemas.microsoft.com/office/drawing/2014/main" id="{4882E1C5-8E3E-418D-8E98-AF22B4CC06E0}"/>
                </a:ext>
              </a:extLst>
            </p:cNvPr>
            <p:cNvCxnSpPr/>
            <p:nvPr/>
          </p:nvCxnSpPr>
          <p:spPr>
            <a:xfrm flipV="1">
              <a:off x="8869758" y="5271988"/>
              <a:ext cx="61507" cy="1191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直線單箭頭接點 84">
              <a:extLst>
                <a:ext uri="{FF2B5EF4-FFF2-40B4-BE49-F238E27FC236}">
                  <a16:creationId xmlns:a16="http://schemas.microsoft.com/office/drawing/2014/main" id="{5A90CF41-EB7B-4F9C-BE04-F124C3980A19}"/>
                </a:ext>
              </a:extLst>
            </p:cNvPr>
            <p:cNvCxnSpPr>
              <a:endCxn id="155" idx="1"/>
            </p:cNvCxnSpPr>
            <p:nvPr/>
          </p:nvCxnSpPr>
          <p:spPr>
            <a:xfrm rot="16200000" flipV="1">
              <a:off x="7965905" y="3666523"/>
              <a:ext cx="786880" cy="568410"/>
            </a:xfrm>
            <a:prstGeom prst="bentConnector4">
              <a:avLst>
                <a:gd name="adj1" fmla="val 1297"/>
                <a:gd name="adj2" fmla="val 12373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8" name="直線接點 167">
              <a:extLst>
                <a:ext uri="{FF2B5EF4-FFF2-40B4-BE49-F238E27FC236}">
                  <a16:creationId xmlns:a16="http://schemas.microsoft.com/office/drawing/2014/main" id="{523676CB-876A-4F1D-BD15-8C0C4E75B87B}"/>
                </a:ext>
              </a:extLst>
            </p:cNvPr>
            <p:cNvCxnSpPr>
              <a:cxnSpLocks/>
            </p:cNvCxnSpPr>
            <p:nvPr/>
          </p:nvCxnSpPr>
          <p:spPr>
            <a:xfrm flipH="1" flipV="1">
              <a:off x="7939910" y="5294842"/>
              <a:ext cx="707995" cy="135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線單箭頭接點 101">
              <a:extLst>
                <a:ext uri="{FF2B5EF4-FFF2-40B4-BE49-F238E27FC236}">
                  <a16:creationId xmlns:a16="http://schemas.microsoft.com/office/drawing/2014/main" id="{F1CD1102-8CC9-4B47-A2F9-54DBEF005EE6}"/>
                </a:ext>
              </a:extLst>
            </p:cNvPr>
            <p:cNvCxnSpPr>
              <a:cxnSpLocks/>
              <a:endCxn id="157" idx="1"/>
            </p:cNvCxnSpPr>
            <p:nvPr/>
          </p:nvCxnSpPr>
          <p:spPr>
            <a:xfrm rot="5400000" flipH="1" flipV="1">
              <a:off x="7613668" y="4833369"/>
              <a:ext cx="787714" cy="13523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70" name="群組 169">
              <a:extLst>
                <a:ext uri="{FF2B5EF4-FFF2-40B4-BE49-F238E27FC236}">
                  <a16:creationId xmlns:a16="http://schemas.microsoft.com/office/drawing/2014/main" id="{5E0A9E18-0D04-47B6-8C7F-E1C85AE3D7B3}"/>
                </a:ext>
              </a:extLst>
            </p:cNvPr>
            <p:cNvGrpSpPr/>
            <p:nvPr/>
          </p:nvGrpSpPr>
          <p:grpSpPr>
            <a:xfrm>
              <a:off x="8578849" y="5659752"/>
              <a:ext cx="138113" cy="138112"/>
              <a:chOff x="10310844" y="4488267"/>
              <a:chExt cx="138113" cy="138112"/>
            </a:xfrm>
          </p:grpSpPr>
          <p:sp>
            <p:nvSpPr>
              <p:cNvPr id="181" name="橢圓 180">
                <a:extLst>
                  <a:ext uri="{FF2B5EF4-FFF2-40B4-BE49-F238E27FC236}">
                    <a16:creationId xmlns:a16="http://schemas.microsoft.com/office/drawing/2014/main" id="{6D002B5F-5C33-4000-B545-A757078149F9}"/>
                  </a:ext>
                </a:extLst>
              </p:cNvPr>
              <p:cNvSpPr/>
              <p:nvPr/>
            </p:nvSpPr>
            <p:spPr>
              <a:xfrm>
                <a:off x="10310844" y="4488267"/>
                <a:ext cx="138113" cy="138112"/>
              </a:xfrm>
              <a:prstGeom prst="ellipse">
                <a:avLst/>
              </a:prstGeom>
              <a:noFill/>
              <a:ln w="1270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2" name="加號 181">
                <a:extLst>
                  <a:ext uri="{FF2B5EF4-FFF2-40B4-BE49-F238E27FC236}">
                    <a16:creationId xmlns:a16="http://schemas.microsoft.com/office/drawing/2014/main" id="{875A5259-760F-4CAF-A795-3AA0F3515880}"/>
                  </a:ext>
                </a:extLst>
              </p:cNvPr>
              <p:cNvSpPr/>
              <p:nvPr/>
            </p:nvSpPr>
            <p:spPr>
              <a:xfrm>
                <a:off x="10322750" y="4493823"/>
                <a:ext cx="114300" cy="1270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172" name="群組 171">
              <a:extLst>
                <a:ext uri="{FF2B5EF4-FFF2-40B4-BE49-F238E27FC236}">
                  <a16:creationId xmlns:a16="http://schemas.microsoft.com/office/drawing/2014/main" id="{39EDDA2D-B977-481C-8841-6896A62FC21A}"/>
                </a:ext>
              </a:extLst>
            </p:cNvPr>
            <p:cNvGrpSpPr/>
            <p:nvPr/>
          </p:nvGrpSpPr>
          <p:grpSpPr>
            <a:xfrm>
              <a:off x="8256881" y="5659752"/>
              <a:ext cx="138113" cy="138112"/>
              <a:chOff x="8899033" y="2612745"/>
              <a:chExt cx="138113" cy="138112"/>
            </a:xfrm>
          </p:grpSpPr>
          <p:sp>
            <p:nvSpPr>
              <p:cNvPr id="178" name="橢圓 177">
                <a:extLst>
                  <a:ext uri="{FF2B5EF4-FFF2-40B4-BE49-F238E27FC236}">
                    <a16:creationId xmlns:a16="http://schemas.microsoft.com/office/drawing/2014/main" id="{76C4542B-F26C-47C8-89D8-829DC245932B}"/>
                  </a:ext>
                </a:extLst>
              </p:cNvPr>
              <p:cNvSpPr/>
              <p:nvPr/>
            </p:nvSpPr>
            <p:spPr>
              <a:xfrm>
                <a:off x="8899033" y="2612745"/>
                <a:ext cx="138113" cy="138112"/>
              </a:xfrm>
              <a:prstGeom prst="ellipse">
                <a:avLst/>
              </a:prstGeom>
              <a:noFill/>
              <a:ln w="1270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0" name="手繪多邊形: 圖案 179">
                <a:extLst>
                  <a:ext uri="{FF2B5EF4-FFF2-40B4-BE49-F238E27FC236}">
                    <a16:creationId xmlns:a16="http://schemas.microsoft.com/office/drawing/2014/main" id="{0C38684B-57B3-4C2A-906B-E4E1ED1A3FCC}"/>
                  </a:ext>
                </a:extLst>
              </p:cNvPr>
              <p:cNvSpPr/>
              <p:nvPr/>
            </p:nvSpPr>
            <p:spPr>
              <a:xfrm>
                <a:off x="8915148" y="2642914"/>
                <a:ext cx="105881" cy="70795"/>
              </a:xfrm>
              <a:custGeom>
                <a:avLst/>
                <a:gdLst>
                  <a:gd name="connsiteX0" fmla="*/ 0 w 260350"/>
                  <a:gd name="connsiteY0" fmla="*/ 0 h 200025"/>
                  <a:gd name="connsiteX1" fmla="*/ 127000 w 260350"/>
                  <a:gd name="connsiteY1" fmla="*/ 47625 h 200025"/>
                  <a:gd name="connsiteX2" fmla="*/ 127000 w 260350"/>
                  <a:gd name="connsiteY2" fmla="*/ 158750 h 200025"/>
                  <a:gd name="connsiteX3" fmla="*/ 260350 w 260350"/>
                  <a:gd name="connsiteY3" fmla="*/ 200025 h 200025"/>
                </a:gdLst>
                <a:ahLst/>
                <a:cxnLst>
                  <a:cxn ang="0">
                    <a:pos x="connsiteX0" y="connsiteY0"/>
                  </a:cxn>
                  <a:cxn ang="0">
                    <a:pos x="connsiteX1" y="connsiteY1"/>
                  </a:cxn>
                  <a:cxn ang="0">
                    <a:pos x="connsiteX2" y="connsiteY2"/>
                  </a:cxn>
                  <a:cxn ang="0">
                    <a:pos x="connsiteX3" y="connsiteY3"/>
                  </a:cxn>
                </a:cxnLst>
                <a:rect l="l" t="t" r="r" b="b"/>
                <a:pathLst>
                  <a:path w="260350" h="200025">
                    <a:moveTo>
                      <a:pt x="0" y="0"/>
                    </a:moveTo>
                    <a:cubicBezTo>
                      <a:pt x="52916" y="10583"/>
                      <a:pt x="105833" y="21167"/>
                      <a:pt x="127000" y="47625"/>
                    </a:cubicBezTo>
                    <a:cubicBezTo>
                      <a:pt x="148167" y="74083"/>
                      <a:pt x="104775" y="133350"/>
                      <a:pt x="127000" y="158750"/>
                    </a:cubicBezTo>
                    <a:cubicBezTo>
                      <a:pt x="149225" y="184150"/>
                      <a:pt x="260350" y="200025"/>
                      <a:pt x="260350" y="20002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cxnSp>
          <p:nvCxnSpPr>
            <p:cNvPr id="174" name="直線單箭頭接點 173">
              <a:extLst>
                <a:ext uri="{FF2B5EF4-FFF2-40B4-BE49-F238E27FC236}">
                  <a16:creationId xmlns:a16="http://schemas.microsoft.com/office/drawing/2014/main" id="{201842B0-15C9-4249-9B4D-2F35EEAF4B35}"/>
                </a:ext>
              </a:extLst>
            </p:cNvPr>
            <p:cNvCxnSpPr>
              <a:stCxn id="162" idx="0"/>
              <a:endCxn id="181" idx="4"/>
            </p:cNvCxnSpPr>
            <p:nvPr/>
          </p:nvCxnSpPr>
          <p:spPr>
            <a:xfrm flipV="1">
              <a:off x="8647905" y="5797864"/>
              <a:ext cx="1" cy="1824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5" name="直線接點 174">
              <a:extLst>
                <a:ext uri="{FF2B5EF4-FFF2-40B4-BE49-F238E27FC236}">
                  <a16:creationId xmlns:a16="http://schemas.microsoft.com/office/drawing/2014/main" id="{01A6BF0D-D20D-455B-B26E-CCEE56F888C3}"/>
                </a:ext>
              </a:extLst>
            </p:cNvPr>
            <p:cNvCxnSpPr>
              <a:stCxn id="178" idx="6"/>
              <a:endCxn id="181" idx="2"/>
            </p:cNvCxnSpPr>
            <p:nvPr/>
          </p:nvCxnSpPr>
          <p:spPr>
            <a:xfrm>
              <a:off x="8394994" y="5728808"/>
              <a:ext cx="183855" cy="0"/>
            </a:xfrm>
            <a:prstGeom prst="line">
              <a:avLst/>
            </a:prstGeom>
          </p:spPr>
          <p:style>
            <a:lnRef idx="1">
              <a:schemeClr val="accent1"/>
            </a:lnRef>
            <a:fillRef idx="0">
              <a:schemeClr val="accent1"/>
            </a:fillRef>
            <a:effectRef idx="0">
              <a:schemeClr val="accent1"/>
            </a:effectRef>
            <a:fontRef idx="minor">
              <a:schemeClr val="tx1"/>
            </a:fontRef>
          </p:style>
        </p:cxnSp>
        <p:sp>
          <p:nvSpPr>
            <p:cNvPr id="176" name="文字方塊 175">
              <a:extLst>
                <a:ext uri="{FF2B5EF4-FFF2-40B4-BE49-F238E27FC236}">
                  <a16:creationId xmlns:a16="http://schemas.microsoft.com/office/drawing/2014/main" id="{51C1829D-2502-4BCC-9AA0-D1CA6ADFD492}"/>
                </a:ext>
              </a:extLst>
            </p:cNvPr>
            <p:cNvSpPr txBox="1"/>
            <p:nvPr/>
          </p:nvSpPr>
          <p:spPr>
            <a:xfrm>
              <a:off x="7533162" y="5502833"/>
              <a:ext cx="978367" cy="461665"/>
            </a:xfrm>
            <a:prstGeom prst="rect">
              <a:avLst/>
            </a:prstGeom>
            <a:noFill/>
          </p:spPr>
          <p:txBody>
            <a:bodyPr wrap="square" rtlCol="0">
              <a:spAutoFit/>
            </a:bodyPr>
            <a:lstStyle/>
            <a:p>
              <a:r>
                <a:rPr lang="en-US" altLang="zh-TW" sz="1200" dirty="0"/>
                <a:t>Positional Encoding</a:t>
              </a:r>
              <a:endParaRPr lang="zh-TW" altLang="en-US" sz="1200" dirty="0"/>
            </a:p>
          </p:txBody>
        </p:sp>
      </p:grpSp>
      <p:sp>
        <p:nvSpPr>
          <p:cNvPr id="184" name="文字方塊 183">
            <a:extLst>
              <a:ext uri="{FF2B5EF4-FFF2-40B4-BE49-F238E27FC236}">
                <a16:creationId xmlns:a16="http://schemas.microsoft.com/office/drawing/2014/main" id="{A980E15B-AFCC-408C-8CF5-5F6B128838EC}"/>
              </a:ext>
            </a:extLst>
          </p:cNvPr>
          <p:cNvSpPr txBox="1"/>
          <p:nvPr/>
        </p:nvSpPr>
        <p:spPr>
          <a:xfrm>
            <a:off x="5491482" y="2623213"/>
            <a:ext cx="3446332" cy="369332"/>
          </a:xfrm>
          <a:prstGeom prst="rect">
            <a:avLst/>
          </a:prstGeom>
          <a:noFill/>
        </p:spPr>
        <p:txBody>
          <a:bodyPr wrap="square" rtlCol="0">
            <a:spAutoFit/>
          </a:bodyPr>
          <a:lstStyle/>
          <a:p>
            <a:r>
              <a:rPr lang="en-US" altLang="zh-TW" dirty="0"/>
              <a:t>Transformer encoder</a:t>
            </a:r>
          </a:p>
        </p:txBody>
      </p:sp>
      <mc:AlternateContent xmlns:mc="http://schemas.openxmlformats.org/markup-compatibility/2006" xmlns:a14="http://schemas.microsoft.com/office/drawing/2010/main">
        <mc:Choice Requires="a14">
          <p:sp>
            <p:nvSpPr>
              <p:cNvPr id="186" name="文字方塊 185">
                <a:extLst>
                  <a:ext uri="{FF2B5EF4-FFF2-40B4-BE49-F238E27FC236}">
                    <a16:creationId xmlns:a16="http://schemas.microsoft.com/office/drawing/2014/main" id="{6EE9B915-7889-4E0C-ABA0-0EF4E13C9756}"/>
                  </a:ext>
                </a:extLst>
              </p:cNvPr>
              <p:cNvSpPr txBox="1"/>
              <p:nvPr/>
            </p:nvSpPr>
            <p:spPr>
              <a:xfrm>
                <a:off x="7446129" y="3103678"/>
                <a:ext cx="4686552" cy="3592843"/>
              </a:xfrm>
              <a:prstGeom prst="rect">
                <a:avLst/>
              </a:prstGeom>
              <a:noFill/>
            </p:spPr>
            <p:txBody>
              <a:bodyPr wrap="square" rtlCol="0">
                <a:spAutoFit/>
              </a:bodyPr>
              <a:lstStyle/>
              <a:p>
                <a:r>
                  <a:rPr lang="en-US" altLang="zh-TW" b="0" dirty="0"/>
                  <a:t>Position Encoding</a:t>
                </a:r>
              </a:p>
              <a:p>
                <a:r>
                  <a:rPr lang="en-US" altLang="zh-TW" sz="1600" dirty="0"/>
                  <a:t>To provide information about the absolute and relative positions of different timestamps in the sensor data sequence.</a:t>
                </a:r>
              </a:p>
              <a:p>
                <a:endParaRPr lang="en-US" altLang="zh-TW" dirty="0"/>
              </a:p>
              <a:p>
                <a:pPr/>
                <a14:m>
                  <m:oMathPara xmlns:m="http://schemas.openxmlformats.org/officeDocument/2006/math">
                    <m:oMathParaPr>
                      <m:jc m:val="centerGroup"/>
                    </m:oMathParaPr>
                    <m:oMath xmlns:m="http://schemas.openxmlformats.org/officeDocument/2006/math">
                      <m:r>
                        <a:rPr lang="en-US" altLang="zh-TW" sz="1600" b="0" i="1" smtClean="0">
                          <a:latin typeface="Cambria Math" panose="02040503050406030204" pitchFamily="18" charset="0"/>
                        </a:rPr>
                        <m:t>𝑃</m:t>
                      </m:r>
                      <m:sSub>
                        <m:sSubPr>
                          <m:ctrlPr>
                            <a:rPr lang="en-US" altLang="zh-TW" sz="1600" b="0" i="1" smtClean="0">
                              <a:latin typeface="Cambria Math" panose="02040503050406030204" pitchFamily="18" charset="0"/>
                            </a:rPr>
                          </m:ctrlPr>
                        </m:sSubPr>
                        <m:e>
                          <m:r>
                            <a:rPr lang="en-US" altLang="zh-TW" sz="1600" b="0" i="1" smtClean="0">
                              <a:latin typeface="Cambria Math" panose="02040503050406030204" pitchFamily="18" charset="0"/>
                            </a:rPr>
                            <m:t>𝐸</m:t>
                          </m:r>
                        </m:e>
                        <m:sub>
                          <m:r>
                            <a:rPr lang="en-US" altLang="zh-TW" sz="1600" b="0" i="1" smtClean="0">
                              <a:latin typeface="Cambria Math" panose="02040503050406030204" pitchFamily="18" charset="0"/>
                            </a:rPr>
                            <m:t>(</m:t>
                          </m:r>
                          <m:r>
                            <a:rPr lang="en-US" altLang="zh-TW" sz="1600" b="0" i="1" smtClean="0">
                              <a:latin typeface="Cambria Math" panose="02040503050406030204" pitchFamily="18" charset="0"/>
                            </a:rPr>
                            <m:t>𝑝𝑜𝑠</m:t>
                          </m:r>
                          <m:r>
                            <a:rPr lang="en-US" altLang="zh-TW" sz="1600" b="0" i="1" smtClean="0">
                              <a:latin typeface="Cambria Math" panose="02040503050406030204" pitchFamily="18" charset="0"/>
                            </a:rPr>
                            <m:t>,2</m:t>
                          </m:r>
                          <m:r>
                            <a:rPr lang="en-US" altLang="zh-TW" sz="1600" b="0" i="1" smtClean="0">
                              <a:latin typeface="Cambria Math" panose="02040503050406030204" pitchFamily="18" charset="0"/>
                            </a:rPr>
                            <m:t>𝑖</m:t>
                          </m:r>
                          <m:r>
                            <a:rPr lang="en-US" altLang="zh-TW" sz="1600" b="0" i="1" smtClean="0">
                              <a:latin typeface="Cambria Math" panose="02040503050406030204" pitchFamily="18" charset="0"/>
                            </a:rPr>
                            <m:t>)</m:t>
                          </m:r>
                        </m:sub>
                      </m:sSub>
                      <m:r>
                        <a:rPr lang="en-US" altLang="zh-TW" sz="1600" b="0" i="1" smtClean="0">
                          <a:latin typeface="Cambria Math" panose="02040503050406030204" pitchFamily="18" charset="0"/>
                        </a:rPr>
                        <m:t>=</m:t>
                      </m:r>
                      <m:r>
                        <m:rPr>
                          <m:sty m:val="p"/>
                        </m:rPr>
                        <a:rPr lang="en-US" altLang="zh-TW" sz="1600" b="0" i="0" smtClean="0">
                          <a:latin typeface="Cambria Math" panose="02040503050406030204" pitchFamily="18" charset="0"/>
                        </a:rPr>
                        <m:t>sin</m:t>
                      </m:r>
                      <m:r>
                        <a:rPr lang="en-US" altLang="zh-TW" sz="1600" b="0" i="1" smtClean="0">
                          <a:latin typeface="Cambria Math" panose="02040503050406030204" pitchFamily="18" charset="0"/>
                        </a:rPr>
                        <m:t>⁡(</m:t>
                      </m:r>
                      <m:f>
                        <m:fPr>
                          <m:type m:val="lin"/>
                          <m:ctrlPr>
                            <a:rPr lang="en-US" altLang="zh-TW" sz="1600" b="0" i="1" smtClean="0">
                              <a:latin typeface="Cambria Math" panose="02040503050406030204" pitchFamily="18" charset="0"/>
                            </a:rPr>
                          </m:ctrlPr>
                        </m:fPr>
                        <m:num>
                          <m:r>
                            <a:rPr lang="en-US" altLang="zh-TW" sz="1600" b="0" i="1" smtClean="0">
                              <a:latin typeface="Cambria Math" panose="02040503050406030204" pitchFamily="18" charset="0"/>
                            </a:rPr>
                            <m:t>𝑝𝑜𝑠</m:t>
                          </m:r>
                        </m:num>
                        <m:den>
                          <m:sSup>
                            <m:sSupPr>
                              <m:ctrlPr>
                                <a:rPr lang="en-US" altLang="zh-TW" sz="1600" b="0" i="1" smtClean="0">
                                  <a:latin typeface="Cambria Math" panose="02040503050406030204" pitchFamily="18" charset="0"/>
                                </a:rPr>
                              </m:ctrlPr>
                            </m:sSupPr>
                            <m:e>
                              <m:r>
                                <a:rPr lang="en-US" altLang="zh-TW" sz="1600" b="0" i="1" smtClean="0">
                                  <a:latin typeface="Cambria Math" panose="02040503050406030204" pitchFamily="18" charset="0"/>
                                </a:rPr>
                                <m:t>10000</m:t>
                              </m:r>
                            </m:e>
                            <m:sup>
                              <m:f>
                                <m:fPr>
                                  <m:type m:val="lin"/>
                                  <m:ctrlPr>
                                    <a:rPr lang="en-US" altLang="zh-TW" sz="1600" i="1">
                                      <a:latin typeface="Cambria Math" panose="02040503050406030204" pitchFamily="18" charset="0"/>
                                    </a:rPr>
                                  </m:ctrlPr>
                                </m:fPr>
                                <m:num>
                                  <m:r>
                                    <a:rPr lang="en-US" altLang="zh-TW" sz="1600" i="1">
                                      <a:latin typeface="Cambria Math" panose="02040503050406030204" pitchFamily="18" charset="0"/>
                                    </a:rPr>
                                    <m:t>2</m:t>
                                  </m:r>
                                  <m:r>
                                    <a:rPr lang="en-US" altLang="zh-TW" sz="1600" i="1">
                                      <a:latin typeface="Cambria Math" panose="02040503050406030204" pitchFamily="18" charset="0"/>
                                    </a:rPr>
                                    <m:t>𝑖</m:t>
                                  </m:r>
                                </m:num>
                                <m:den>
                                  <m:sSub>
                                    <m:sSubPr>
                                      <m:ctrlPr>
                                        <a:rPr lang="en-US" altLang="zh-TW" sz="1600" i="1">
                                          <a:latin typeface="Cambria Math" panose="02040503050406030204" pitchFamily="18" charset="0"/>
                                        </a:rPr>
                                      </m:ctrlPr>
                                    </m:sSubPr>
                                    <m:e>
                                      <m:r>
                                        <a:rPr lang="en-US" altLang="zh-TW" sz="1600" i="1">
                                          <a:latin typeface="Cambria Math" panose="02040503050406030204" pitchFamily="18" charset="0"/>
                                        </a:rPr>
                                        <m:t>𝑑</m:t>
                                      </m:r>
                                    </m:e>
                                    <m:sub>
                                      <m:r>
                                        <a:rPr lang="en-US" altLang="zh-TW" sz="1600" i="1">
                                          <a:latin typeface="Cambria Math" panose="02040503050406030204" pitchFamily="18" charset="0"/>
                                        </a:rPr>
                                        <m:t>𝑚𝑜𝑑𝑒𝑙</m:t>
                                      </m:r>
                                    </m:sub>
                                  </m:sSub>
                                </m:den>
                              </m:f>
                            </m:sup>
                          </m:sSup>
                        </m:den>
                      </m:f>
                      <m:r>
                        <a:rPr lang="en-US" altLang="zh-TW" sz="1600" b="0" i="1" smtClean="0">
                          <a:latin typeface="Cambria Math" panose="02040503050406030204" pitchFamily="18" charset="0"/>
                        </a:rPr>
                        <m:t>)</m:t>
                      </m:r>
                    </m:oMath>
                  </m:oMathPara>
                </a14:m>
                <a:endParaRPr lang="en-US" altLang="zh-TW" sz="1600" b="0" i="1" dirty="0">
                  <a:latin typeface="Cambria Math" panose="02040503050406030204" pitchFamily="18" charset="0"/>
                </a:endParaRPr>
              </a:p>
              <a:p>
                <a:pPr>
                  <a:lnSpc>
                    <a:spcPct val="150000"/>
                  </a:lnSpc>
                </a:pPr>
                <a14:m>
                  <m:oMathPara xmlns:m="http://schemas.openxmlformats.org/officeDocument/2006/math">
                    <m:oMathParaPr>
                      <m:jc m:val="centerGroup"/>
                    </m:oMathParaPr>
                    <m:oMath xmlns:m="http://schemas.openxmlformats.org/officeDocument/2006/math">
                      <m:r>
                        <a:rPr lang="en-US" altLang="zh-TW" sz="1600" b="0" i="1" smtClean="0">
                          <a:latin typeface="Cambria Math" panose="02040503050406030204" pitchFamily="18" charset="0"/>
                        </a:rPr>
                        <m:t>𝑃</m:t>
                      </m:r>
                      <m:sSub>
                        <m:sSubPr>
                          <m:ctrlPr>
                            <a:rPr lang="en-US" altLang="zh-TW" sz="1600" b="0" i="1" smtClean="0">
                              <a:latin typeface="Cambria Math" panose="02040503050406030204" pitchFamily="18" charset="0"/>
                            </a:rPr>
                          </m:ctrlPr>
                        </m:sSubPr>
                        <m:e>
                          <m:r>
                            <a:rPr lang="en-US" altLang="zh-TW" sz="1600" b="0" i="1" smtClean="0">
                              <a:latin typeface="Cambria Math" panose="02040503050406030204" pitchFamily="18" charset="0"/>
                            </a:rPr>
                            <m:t>𝐸</m:t>
                          </m:r>
                        </m:e>
                        <m:sub>
                          <m:r>
                            <a:rPr lang="en-US" altLang="zh-TW" sz="1600" b="0" i="1" smtClean="0">
                              <a:latin typeface="Cambria Math" panose="02040503050406030204" pitchFamily="18" charset="0"/>
                            </a:rPr>
                            <m:t>(</m:t>
                          </m:r>
                          <m:r>
                            <a:rPr lang="en-US" altLang="zh-TW" sz="1600" b="0" i="1" smtClean="0">
                              <a:latin typeface="Cambria Math" panose="02040503050406030204" pitchFamily="18" charset="0"/>
                            </a:rPr>
                            <m:t>𝑝𝑜𝑠</m:t>
                          </m:r>
                          <m:r>
                            <a:rPr lang="en-US" altLang="zh-TW" sz="1600" b="0" i="1" smtClean="0">
                              <a:latin typeface="Cambria Math" panose="02040503050406030204" pitchFamily="18" charset="0"/>
                            </a:rPr>
                            <m:t>,2</m:t>
                          </m:r>
                          <m:r>
                            <a:rPr lang="en-US" altLang="zh-TW" sz="1600" b="0" i="1" smtClean="0">
                              <a:latin typeface="Cambria Math" panose="02040503050406030204" pitchFamily="18" charset="0"/>
                            </a:rPr>
                            <m:t>𝑖</m:t>
                          </m:r>
                          <m:r>
                            <a:rPr lang="en-US" altLang="zh-TW" sz="1600" b="0" i="1" smtClean="0">
                              <a:latin typeface="Cambria Math" panose="02040503050406030204" pitchFamily="18" charset="0"/>
                            </a:rPr>
                            <m:t>+1)</m:t>
                          </m:r>
                        </m:sub>
                      </m:sSub>
                      <m:r>
                        <a:rPr lang="en-US" altLang="zh-TW" sz="1600" b="0" i="1" smtClean="0">
                          <a:latin typeface="Cambria Math" panose="02040503050406030204" pitchFamily="18" charset="0"/>
                        </a:rPr>
                        <m:t>=</m:t>
                      </m:r>
                      <m:func>
                        <m:funcPr>
                          <m:ctrlPr>
                            <a:rPr lang="en-US" altLang="zh-TW" sz="1600" b="0" i="1" smtClean="0">
                              <a:latin typeface="Cambria Math" panose="02040503050406030204" pitchFamily="18" charset="0"/>
                            </a:rPr>
                          </m:ctrlPr>
                        </m:funcPr>
                        <m:fName>
                          <m:r>
                            <m:rPr>
                              <m:sty m:val="p"/>
                            </m:rPr>
                            <a:rPr lang="en-US" altLang="zh-TW" sz="1600" b="0" i="0" smtClean="0">
                              <a:latin typeface="Cambria Math" panose="02040503050406030204" pitchFamily="18" charset="0"/>
                            </a:rPr>
                            <m:t>cos</m:t>
                          </m:r>
                        </m:fName>
                        <m:e>
                          <m:d>
                            <m:dPr>
                              <m:ctrlPr>
                                <a:rPr lang="en-US" altLang="zh-TW" sz="1600" b="0" i="1" smtClean="0">
                                  <a:latin typeface="Cambria Math" panose="02040503050406030204" pitchFamily="18" charset="0"/>
                                </a:rPr>
                              </m:ctrlPr>
                            </m:dPr>
                            <m:e>
                              <m:f>
                                <m:fPr>
                                  <m:type m:val="lin"/>
                                  <m:ctrlPr>
                                    <a:rPr lang="en-US" altLang="zh-TW" sz="1600" b="0" i="1" smtClean="0">
                                      <a:latin typeface="Cambria Math" panose="02040503050406030204" pitchFamily="18" charset="0"/>
                                    </a:rPr>
                                  </m:ctrlPr>
                                </m:fPr>
                                <m:num>
                                  <m:r>
                                    <a:rPr lang="en-US" altLang="zh-TW" sz="1600" b="0" i="1" smtClean="0">
                                      <a:latin typeface="Cambria Math" panose="02040503050406030204" pitchFamily="18" charset="0"/>
                                    </a:rPr>
                                    <m:t>𝑝𝑜𝑠</m:t>
                                  </m:r>
                                </m:num>
                                <m:den>
                                  <m:sSup>
                                    <m:sSupPr>
                                      <m:ctrlPr>
                                        <a:rPr lang="en-US" altLang="zh-TW" sz="1600" b="0" i="1" smtClean="0">
                                          <a:latin typeface="Cambria Math" panose="02040503050406030204" pitchFamily="18" charset="0"/>
                                        </a:rPr>
                                      </m:ctrlPr>
                                    </m:sSupPr>
                                    <m:e>
                                      <m:r>
                                        <a:rPr lang="en-US" altLang="zh-TW" sz="1600" b="0" i="1" smtClean="0">
                                          <a:latin typeface="Cambria Math" panose="02040503050406030204" pitchFamily="18" charset="0"/>
                                        </a:rPr>
                                        <m:t>10000</m:t>
                                      </m:r>
                                    </m:e>
                                    <m:sup>
                                      <m:f>
                                        <m:fPr>
                                          <m:type m:val="lin"/>
                                          <m:ctrlPr>
                                            <a:rPr lang="en-US" altLang="zh-TW" sz="1600" i="1">
                                              <a:latin typeface="Cambria Math" panose="02040503050406030204" pitchFamily="18" charset="0"/>
                                            </a:rPr>
                                          </m:ctrlPr>
                                        </m:fPr>
                                        <m:num>
                                          <m:r>
                                            <a:rPr lang="en-US" altLang="zh-TW" sz="1600" i="1">
                                              <a:latin typeface="Cambria Math" panose="02040503050406030204" pitchFamily="18" charset="0"/>
                                            </a:rPr>
                                            <m:t>2</m:t>
                                          </m:r>
                                          <m:r>
                                            <a:rPr lang="en-US" altLang="zh-TW" sz="1600" i="1">
                                              <a:latin typeface="Cambria Math" panose="02040503050406030204" pitchFamily="18" charset="0"/>
                                            </a:rPr>
                                            <m:t>𝑖</m:t>
                                          </m:r>
                                        </m:num>
                                        <m:den>
                                          <m:sSub>
                                            <m:sSubPr>
                                              <m:ctrlPr>
                                                <a:rPr lang="en-US" altLang="zh-TW" sz="1600" i="1">
                                                  <a:latin typeface="Cambria Math" panose="02040503050406030204" pitchFamily="18" charset="0"/>
                                                </a:rPr>
                                              </m:ctrlPr>
                                            </m:sSubPr>
                                            <m:e>
                                              <m:r>
                                                <a:rPr lang="en-US" altLang="zh-TW" sz="1600" i="1">
                                                  <a:latin typeface="Cambria Math" panose="02040503050406030204" pitchFamily="18" charset="0"/>
                                                </a:rPr>
                                                <m:t>𝑑</m:t>
                                              </m:r>
                                            </m:e>
                                            <m:sub>
                                              <m:r>
                                                <a:rPr lang="en-US" altLang="zh-TW" sz="1600" i="1">
                                                  <a:latin typeface="Cambria Math" panose="02040503050406030204" pitchFamily="18" charset="0"/>
                                                </a:rPr>
                                                <m:t>𝑚𝑜𝑑𝑒𝑙</m:t>
                                              </m:r>
                                            </m:sub>
                                          </m:sSub>
                                        </m:den>
                                      </m:f>
                                    </m:sup>
                                  </m:sSup>
                                </m:den>
                              </m:f>
                            </m:e>
                          </m:d>
                        </m:e>
                      </m:func>
                    </m:oMath>
                  </m:oMathPara>
                </a14:m>
                <a:endParaRPr lang="en-US" altLang="zh-TW" sz="1600" b="0" dirty="0"/>
              </a:p>
              <a:p>
                <a:pPr>
                  <a:lnSpc>
                    <a:spcPct val="150000"/>
                  </a:lnSpc>
                </a:pPr>
                <a:r>
                  <a:rPr lang="en-US" altLang="zh-TW" sz="1600" dirty="0"/>
                  <a:t>where </a:t>
                </a:r>
                <a14:m>
                  <m:oMath xmlns:m="http://schemas.openxmlformats.org/officeDocument/2006/math">
                    <m:r>
                      <a:rPr lang="en-US" altLang="zh-TW" sz="1600" b="0" i="1" smtClean="0">
                        <a:latin typeface="Cambria Math" panose="02040503050406030204" pitchFamily="18" charset="0"/>
                      </a:rPr>
                      <m:t>𝑝𝑜𝑠</m:t>
                    </m:r>
                    <m:r>
                      <a:rPr lang="en-US" altLang="zh-TW" sz="1600" b="0" i="1" smtClean="0">
                        <a:latin typeface="Cambria Math" panose="02040503050406030204" pitchFamily="18" charset="0"/>
                      </a:rPr>
                      <m:t> </m:t>
                    </m:r>
                  </m:oMath>
                </a14:m>
                <a:r>
                  <a:rPr lang="en-US" altLang="zh-TW" sz="1600" dirty="0"/>
                  <a:t>represents the position of the sequence token, and</a:t>
                </a:r>
                <a14:m>
                  <m:oMath xmlns:m="http://schemas.openxmlformats.org/officeDocument/2006/math">
                    <m:r>
                      <a:rPr lang="en-US" altLang="zh-TW" sz="1600" b="0" i="0" smtClean="0">
                        <a:latin typeface="Cambria Math" panose="02040503050406030204" pitchFamily="18" charset="0"/>
                      </a:rPr>
                      <m:t> </m:t>
                    </m:r>
                    <m:r>
                      <a:rPr lang="en-US" altLang="zh-TW" sz="1600" b="0" i="1" smtClean="0">
                        <a:latin typeface="Cambria Math" panose="02040503050406030204" pitchFamily="18" charset="0"/>
                      </a:rPr>
                      <m:t>𝑖</m:t>
                    </m:r>
                  </m:oMath>
                </a14:m>
                <a:endParaRPr lang="en-US" altLang="zh-TW" sz="1600" b="0" dirty="0"/>
              </a:p>
              <a:p>
                <a:pPr>
                  <a:lnSpc>
                    <a:spcPct val="150000"/>
                  </a:lnSpc>
                </a:pPr>
                <a:r>
                  <a:rPr lang="en-US" altLang="zh-TW" sz="1600" dirty="0"/>
                  <a:t>represents the spatial location of the sensor data.</a:t>
                </a:r>
              </a:p>
              <a:p>
                <a:pPr>
                  <a:lnSpc>
                    <a:spcPct val="150000"/>
                  </a:lnSpc>
                </a:pPr>
                <a:endParaRPr lang="en-US" altLang="zh-TW" b="0" dirty="0"/>
              </a:p>
            </p:txBody>
          </p:sp>
        </mc:Choice>
        <mc:Fallback xmlns="">
          <p:sp>
            <p:nvSpPr>
              <p:cNvPr id="186" name="文字方塊 185">
                <a:extLst>
                  <a:ext uri="{FF2B5EF4-FFF2-40B4-BE49-F238E27FC236}">
                    <a16:creationId xmlns:a16="http://schemas.microsoft.com/office/drawing/2014/main" id="{6EE9B915-7889-4E0C-ABA0-0EF4E13C9756}"/>
                  </a:ext>
                </a:extLst>
              </p:cNvPr>
              <p:cNvSpPr txBox="1">
                <a:spLocks noRot="1" noChangeAspect="1" noMove="1" noResize="1" noEditPoints="1" noAdjustHandles="1" noChangeArrowheads="1" noChangeShapeType="1" noTextEdit="1"/>
              </p:cNvSpPr>
              <p:nvPr/>
            </p:nvSpPr>
            <p:spPr>
              <a:xfrm>
                <a:off x="7446129" y="3103678"/>
                <a:ext cx="4686552" cy="3592843"/>
              </a:xfrm>
              <a:prstGeom prst="rect">
                <a:avLst/>
              </a:prstGeom>
              <a:blipFill>
                <a:blip r:embed="rId3"/>
                <a:stretch>
                  <a:fillRect l="-1040" t="-847"/>
                </a:stretch>
              </a:blipFill>
            </p:spPr>
            <p:txBody>
              <a:bodyPr/>
              <a:lstStyle/>
              <a:p>
                <a:r>
                  <a:rPr lang="zh-TW" altLang="en-US">
                    <a:noFill/>
                  </a:rPr>
                  <a:t> </a:t>
                </a:r>
              </a:p>
            </p:txBody>
          </p:sp>
        </mc:Fallback>
      </mc:AlternateContent>
      <p:sp>
        <p:nvSpPr>
          <p:cNvPr id="187" name="文字方塊 186">
            <a:extLst>
              <a:ext uri="{FF2B5EF4-FFF2-40B4-BE49-F238E27FC236}">
                <a16:creationId xmlns:a16="http://schemas.microsoft.com/office/drawing/2014/main" id="{4C7785D9-3C64-45EB-BFC4-A65809212355}"/>
              </a:ext>
            </a:extLst>
          </p:cNvPr>
          <p:cNvSpPr txBox="1"/>
          <p:nvPr/>
        </p:nvSpPr>
        <p:spPr>
          <a:xfrm>
            <a:off x="5491925" y="241843"/>
            <a:ext cx="3222505" cy="1839158"/>
          </a:xfrm>
          <a:prstGeom prst="roundRect">
            <a:avLst>
              <a:gd name="adj" fmla="val 8509"/>
            </a:avLst>
          </a:prstGeom>
          <a:noFill/>
          <a:ln>
            <a:solidFill>
              <a:schemeClr val="bg2">
                <a:lumMod val="50000"/>
              </a:schemeClr>
            </a:solidFill>
          </a:ln>
        </p:spPr>
        <p:txBody>
          <a:bodyPr wrap="square">
            <a:spAutoFit/>
          </a:bodyPr>
          <a:lstStyle/>
          <a:p>
            <a:r>
              <a:rPr lang="en-US" altLang="zh-TW" dirty="0"/>
              <a:t>For sensor data</a:t>
            </a:r>
          </a:p>
          <a:p>
            <a:r>
              <a:rPr lang="en-US" altLang="zh-TW" b="1" dirty="0"/>
              <a:t>Transformer encoder:</a:t>
            </a:r>
          </a:p>
          <a:p>
            <a:r>
              <a:rPr lang="en-US" altLang="zh-TW" dirty="0"/>
              <a:t>Self-attention mechanism allows the model to capture the relationships between various positions.</a:t>
            </a:r>
            <a:endParaRPr lang="en-US" altLang="zh-TW" b="1" dirty="0"/>
          </a:p>
        </p:txBody>
      </p:sp>
      <p:grpSp>
        <p:nvGrpSpPr>
          <p:cNvPr id="145" name="群組 144">
            <a:extLst>
              <a:ext uri="{FF2B5EF4-FFF2-40B4-BE49-F238E27FC236}">
                <a16:creationId xmlns:a16="http://schemas.microsoft.com/office/drawing/2014/main" id="{E364E351-AD74-425D-BEBB-FB3FCD0BEB70}"/>
              </a:ext>
            </a:extLst>
          </p:cNvPr>
          <p:cNvGrpSpPr/>
          <p:nvPr/>
        </p:nvGrpSpPr>
        <p:grpSpPr>
          <a:xfrm>
            <a:off x="608735" y="1546225"/>
            <a:ext cx="4725438" cy="4938510"/>
            <a:chOff x="608735" y="1546225"/>
            <a:chExt cx="4725438" cy="4938510"/>
          </a:xfrm>
        </p:grpSpPr>
        <p:grpSp>
          <p:nvGrpSpPr>
            <p:cNvPr id="149" name="群組 148">
              <a:extLst>
                <a:ext uri="{FF2B5EF4-FFF2-40B4-BE49-F238E27FC236}">
                  <a16:creationId xmlns:a16="http://schemas.microsoft.com/office/drawing/2014/main" id="{AEE38B3B-C1FC-47E0-A2C2-0135C82A441D}"/>
                </a:ext>
              </a:extLst>
            </p:cNvPr>
            <p:cNvGrpSpPr/>
            <p:nvPr/>
          </p:nvGrpSpPr>
          <p:grpSpPr>
            <a:xfrm>
              <a:off x="608735" y="1546225"/>
              <a:ext cx="4725438" cy="4938510"/>
              <a:chOff x="608735" y="1546225"/>
              <a:chExt cx="4725438" cy="4938510"/>
            </a:xfrm>
          </p:grpSpPr>
          <p:sp>
            <p:nvSpPr>
              <p:cNvPr id="152" name="矩形: 圓角 151">
                <a:extLst>
                  <a:ext uri="{FF2B5EF4-FFF2-40B4-BE49-F238E27FC236}">
                    <a16:creationId xmlns:a16="http://schemas.microsoft.com/office/drawing/2014/main" id="{D9BC539B-7F50-4749-9F06-5458362DA08D}"/>
                  </a:ext>
                </a:extLst>
              </p:cNvPr>
              <p:cNvSpPr/>
              <p:nvPr/>
            </p:nvSpPr>
            <p:spPr>
              <a:xfrm>
                <a:off x="2137441" y="3540620"/>
                <a:ext cx="2997172"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89" name="矩形: 圓角 188">
                <a:extLst>
                  <a:ext uri="{FF2B5EF4-FFF2-40B4-BE49-F238E27FC236}">
                    <a16:creationId xmlns:a16="http://schemas.microsoft.com/office/drawing/2014/main" id="{68EA198F-2EB9-409F-8A6B-C0C4F3821886}"/>
                  </a:ext>
                </a:extLst>
              </p:cNvPr>
              <p:cNvSpPr/>
              <p:nvPr/>
            </p:nvSpPr>
            <p:spPr>
              <a:xfrm>
                <a:off x="1011462" y="2533942"/>
                <a:ext cx="2276734"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91" name="矩形: 圓角 190">
                <a:extLst>
                  <a:ext uri="{FF2B5EF4-FFF2-40B4-BE49-F238E27FC236}">
                    <a16:creationId xmlns:a16="http://schemas.microsoft.com/office/drawing/2014/main" id="{8E779B03-6B8B-4E9B-8311-914E0EAE0754}"/>
                  </a:ext>
                </a:extLst>
              </p:cNvPr>
              <p:cNvSpPr/>
              <p:nvPr/>
            </p:nvSpPr>
            <p:spPr>
              <a:xfrm>
                <a:off x="1608790" y="1546225"/>
                <a:ext cx="1083508" cy="347359"/>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192" name="橢圓 191">
                <a:extLst>
                  <a:ext uri="{FF2B5EF4-FFF2-40B4-BE49-F238E27FC236}">
                    <a16:creationId xmlns:a16="http://schemas.microsoft.com/office/drawing/2014/main" id="{717DECB5-6D11-44FA-962E-8C2B1D814C91}"/>
                  </a:ext>
                </a:extLst>
              </p:cNvPr>
              <p:cNvSpPr/>
              <p:nvPr/>
            </p:nvSpPr>
            <p:spPr>
              <a:xfrm>
                <a:off x="611360" y="5677160"/>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3" name="橢圓 192">
                <a:extLst>
                  <a:ext uri="{FF2B5EF4-FFF2-40B4-BE49-F238E27FC236}">
                    <a16:creationId xmlns:a16="http://schemas.microsoft.com/office/drawing/2014/main" id="{F0B6ECAA-F167-4660-B8BD-B3F4DC04FF3F}"/>
                  </a:ext>
                </a:extLst>
              </p:cNvPr>
              <p:cNvSpPr/>
              <p:nvPr/>
            </p:nvSpPr>
            <p:spPr>
              <a:xfrm>
                <a:off x="1146506" y="5677160"/>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4" name="橢圓 193">
                <a:extLst>
                  <a:ext uri="{FF2B5EF4-FFF2-40B4-BE49-F238E27FC236}">
                    <a16:creationId xmlns:a16="http://schemas.microsoft.com/office/drawing/2014/main" id="{FFACC06D-5C15-40E6-802B-207AD4594271}"/>
                  </a:ext>
                </a:extLst>
              </p:cNvPr>
              <p:cNvSpPr/>
              <p:nvPr/>
            </p:nvSpPr>
            <p:spPr>
              <a:xfrm>
                <a:off x="1681652" y="5677160"/>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5" name="橢圓 194">
                <a:extLst>
                  <a:ext uri="{FF2B5EF4-FFF2-40B4-BE49-F238E27FC236}">
                    <a16:creationId xmlns:a16="http://schemas.microsoft.com/office/drawing/2014/main" id="{67BFBA27-6ECB-4F97-9524-D5D3CCD02A13}"/>
                  </a:ext>
                </a:extLst>
              </p:cNvPr>
              <p:cNvSpPr/>
              <p:nvPr/>
            </p:nvSpPr>
            <p:spPr>
              <a:xfrm>
                <a:off x="608735" y="4608890"/>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6" name="橢圓 195">
                <a:extLst>
                  <a:ext uri="{FF2B5EF4-FFF2-40B4-BE49-F238E27FC236}">
                    <a16:creationId xmlns:a16="http://schemas.microsoft.com/office/drawing/2014/main" id="{C37CD180-D3D1-49AE-A1C6-D3DE9102E6AD}"/>
                  </a:ext>
                </a:extLst>
              </p:cNvPr>
              <p:cNvSpPr/>
              <p:nvPr/>
            </p:nvSpPr>
            <p:spPr>
              <a:xfrm>
                <a:off x="1142979" y="4598154"/>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7" name="橢圓 196">
                <a:extLst>
                  <a:ext uri="{FF2B5EF4-FFF2-40B4-BE49-F238E27FC236}">
                    <a16:creationId xmlns:a16="http://schemas.microsoft.com/office/drawing/2014/main" id="{38289613-5356-416A-A6C7-8CDE34889860}"/>
                  </a:ext>
                </a:extLst>
              </p:cNvPr>
              <p:cNvSpPr/>
              <p:nvPr/>
            </p:nvSpPr>
            <p:spPr>
              <a:xfrm>
                <a:off x="1685269" y="4603106"/>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8" name="橢圓 197">
                <a:extLst>
                  <a:ext uri="{FF2B5EF4-FFF2-40B4-BE49-F238E27FC236}">
                    <a16:creationId xmlns:a16="http://schemas.microsoft.com/office/drawing/2014/main" id="{DE12813B-BBFC-473B-8C28-E6457705F06D}"/>
                  </a:ext>
                </a:extLst>
              </p:cNvPr>
              <p:cNvSpPr/>
              <p:nvPr/>
            </p:nvSpPr>
            <p:spPr>
              <a:xfrm>
                <a:off x="2238589"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9" name="橢圓 198">
                <a:extLst>
                  <a:ext uri="{FF2B5EF4-FFF2-40B4-BE49-F238E27FC236}">
                    <a16:creationId xmlns:a16="http://schemas.microsoft.com/office/drawing/2014/main" id="{01F5CBD1-96E7-4B89-A8AE-C4CC9CAD663F}"/>
                  </a:ext>
                </a:extLst>
              </p:cNvPr>
              <p:cNvSpPr/>
              <p:nvPr/>
            </p:nvSpPr>
            <p:spPr>
              <a:xfrm>
                <a:off x="2773735"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0" name="橢圓 199">
                <a:extLst>
                  <a:ext uri="{FF2B5EF4-FFF2-40B4-BE49-F238E27FC236}">
                    <a16:creationId xmlns:a16="http://schemas.microsoft.com/office/drawing/2014/main" id="{EBFC0799-ED8D-4213-B223-AAF740DC6735}"/>
                  </a:ext>
                </a:extLst>
              </p:cNvPr>
              <p:cNvSpPr/>
              <p:nvPr/>
            </p:nvSpPr>
            <p:spPr>
              <a:xfrm>
                <a:off x="3308881" y="5677160"/>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1" name="橢圓 200">
                <a:extLst>
                  <a:ext uri="{FF2B5EF4-FFF2-40B4-BE49-F238E27FC236}">
                    <a16:creationId xmlns:a16="http://schemas.microsoft.com/office/drawing/2014/main" id="{B79F3CB7-C166-4DC3-A63A-39ADBD53D02E}"/>
                  </a:ext>
                </a:extLst>
              </p:cNvPr>
              <p:cNvSpPr/>
              <p:nvPr/>
            </p:nvSpPr>
            <p:spPr>
              <a:xfrm>
                <a:off x="2235964" y="4608890"/>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2" name="橢圓 201">
                <a:extLst>
                  <a:ext uri="{FF2B5EF4-FFF2-40B4-BE49-F238E27FC236}">
                    <a16:creationId xmlns:a16="http://schemas.microsoft.com/office/drawing/2014/main" id="{DEA0C461-E05C-40E8-B041-84DA320B8B11}"/>
                  </a:ext>
                </a:extLst>
              </p:cNvPr>
              <p:cNvSpPr/>
              <p:nvPr/>
            </p:nvSpPr>
            <p:spPr>
              <a:xfrm>
                <a:off x="2770208" y="4598154"/>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3" name="橢圓 202">
                <a:extLst>
                  <a:ext uri="{FF2B5EF4-FFF2-40B4-BE49-F238E27FC236}">
                    <a16:creationId xmlns:a16="http://schemas.microsoft.com/office/drawing/2014/main" id="{C9D89F73-7CCA-47C3-8A02-42F9DB76AE09}"/>
                  </a:ext>
                </a:extLst>
              </p:cNvPr>
              <p:cNvSpPr/>
              <p:nvPr/>
            </p:nvSpPr>
            <p:spPr>
              <a:xfrm>
                <a:off x="3312498" y="4603106"/>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4" name="橢圓 203">
                <a:extLst>
                  <a:ext uri="{FF2B5EF4-FFF2-40B4-BE49-F238E27FC236}">
                    <a16:creationId xmlns:a16="http://schemas.microsoft.com/office/drawing/2014/main" id="{ECD51461-DD64-42C2-80AE-2F7334FC87AF}"/>
                  </a:ext>
                </a:extLst>
              </p:cNvPr>
              <p:cNvSpPr/>
              <p:nvPr/>
            </p:nvSpPr>
            <p:spPr>
              <a:xfrm>
                <a:off x="1140801" y="3594924"/>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5" name="橢圓 204">
                <a:extLst>
                  <a:ext uri="{FF2B5EF4-FFF2-40B4-BE49-F238E27FC236}">
                    <a16:creationId xmlns:a16="http://schemas.microsoft.com/office/drawing/2014/main" id="{39B01B08-A2F6-482D-943F-98248F6A2366}"/>
                  </a:ext>
                </a:extLst>
              </p:cNvPr>
              <p:cNvSpPr/>
              <p:nvPr/>
            </p:nvSpPr>
            <p:spPr>
              <a:xfrm>
                <a:off x="1681652" y="3591221"/>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1" name="橢圓 210">
                <a:extLst>
                  <a:ext uri="{FF2B5EF4-FFF2-40B4-BE49-F238E27FC236}">
                    <a16:creationId xmlns:a16="http://schemas.microsoft.com/office/drawing/2014/main" id="{CCB7D839-A2D4-44FB-A311-FDD9B58B9EC8}"/>
                  </a:ext>
                </a:extLst>
              </p:cNvPr>
              <p:cNvSpPr/>
              <p:nvPr/>
            </p:nvSpPr>
            <p:spPr>
              <a:xfrm>
                <a:off x="2222503" y="3587517"/>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2" name="橢圓 211">
                <a:extLst>
                  <a:ext uri="{FF2B5EF4-FFF2-40B4-BE49-F238E27FC236}">
                    <a16:creationId xmlns:a16="http://schemas.microsoft.com/office/drawing/2014/main" id="{9B5D4589-9F4A-4EF3-A855-3DEC9853379C}"/>
                  </a:ext>
                </a:extLst>
              </p:cNvPr>
              <p:cNvSpPr/>
              <p:nvPr/>
            </p:nvSpPr>
            <p:spPr>
              <a:xfrm>
                <a:off x="2763353" y="3587517"/>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9" name="橢圓 218">
                <a:extLst>
                  <a:ext uri="{FF2B5EF4-FFF2-40B4-BE49-F238E27FC236}">
                    <a16:creationId xmlns:a16="http://schemas.microsoft.com/office/drawing/2014/main" id="{F291D9FD-9DE9-4E35-8534-8E657D2296EB}"/>
                  </a:ext>
                </a:extLst>
              </p:cNvPr>
              <p:cNvSpPr/>
              <p:nvPr/>
            </p:nvSpPr>
            <p:spPr>
              <a:xfrm>
                <a:off x="1395205" y="2588126"/>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0" name="橢圓 219">
                <a:extLst>
                  <a:ext uri="{FF2B5EF4-FFF2-40B4-BE49-F238E27FC236}">
                    <a16:creationId xmlns:a16="http://schemas.microsoft.com/office/drawing/2014/main" id="{FAFB9A33-9779-4D3F-A537-D253F3B6DE3C}"/>
                  </a:ext>
                </a:extLst>
              </p:cNvPr>
              <p:cNvSpPr/>
              <p:nvPr/>
            </p:nvSpPr>
            <p:spPr>
              <a:xfrm>
                <a:off x="1937881" y="2588126"/>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1" name="橢圓 220">
                <a:extLst>
                  <a:ext uri="{FF2B5EF4-FFF2-40B4-BE49-F238E27FC236}">
                    <a16:creationId xmlns:a16="http://schemas.microsoft.com/office/drawing/2014/main" id="{4E3A7370-B460-48D2-A770-0E00BD1FBC1D}"/>
                  </a:ext>
                </a:extLst>
              </p:cNvPr>
              <p:cNvSpPr/>
              <p:nvPr/>
            </p:nvSpPr>
            <p:spPr>
              <a:xfrm>
                <a:off x="2480557" y="2588126"/>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2" name="橢圓 221">
                <a:extLst>
                  <a:ext uri="{FF2B5EF4-FFF2-40B4-BE49-F238E27FC236}">
                    <a16:creationId xmlns:a16="http://schemas.microsoft.com/office/drawing/2014/main" id="{E5FCCCB8-55F7-41D1-84E5-347D3553F754}"/>
                  </a:ext>
                </a:extLst>
              </p:cNvPr>
              <p:cNvSpPr/>
              <p:nvPr/>
            </p:nvSpPr>
            <p:spPr>
              <a:xfrm>
                <a:off x="3868378"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3" name="橢圓 222">
                <a:extLst>
                  <a:ext uri="{FF2B5EF4-FFF2-40B4-BE49-F238E27FC236}">
                    <a16:creationId xmlns:a16="http://schemas.microsoft.com/office/drawing/2014/main" id="{50D0DB86-DFAD-4FF7-BFC7-ADD334B99DF3}"/>
                  </a:ext>
                </a:extLst>
              </p:cNvPr>
              <p:cNvSpPr/>
              <p:nvPr/>
            </p:nvSpPr>
            <p:spPr>
              <a:xfrm>
                <a:off x="4403524"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4" name="橢圓 223">
                <a:extLst>
                  <a:ext uri="{FF2B5EF4-FFF2-40B4-BE49-F238E27FC236}">
                    <a16:creationId xmlns:a16="http://schemas.microsoft.com/office/drawing/2014/main" id="{EE49D970-96A7-4BEB-BDF8-1B4FC394B562}"/>
                  </a:ext>
                </a:extLst>
              </p:cNvPr>
              <p:cNvSpPr/>
              <p:nvPr/>
            </p:nvSpPr>
            <p:spPr>
              <a:xfrm>
                <a:off x="4938670" y="5677160"/>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5" name="橢圓 224">
                <a:extLst>
                  <a:ext uri="{FF2B5EF4-FFF2-40B4-BE49-F238E27FC236}">
                    <a16:creationId xmlns:a16="http://schemas.microsoft.com/office/drawing/2014/main" id="{8C478097-6E92-44DA-8B1B-9836B2EF452E}"/>
                  </a:ext>
                </a:extLst>
              </p:cNvPr>
              <p:cNvSpPr/>
              <p:nvPr/>
            </p:nvSpPr>
            <p:spPr>
              <a:xfrm>
                <a:off x="3865753" y="4608890"/>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7" name="橢圓 226">
                <a:extLst>
                  <a:ext uri="{FF2B5EF4-FFF2-40B4-BE49-F238E27FC236}">
                    <a16:creationId xmlns:a16="http://schemas.microsoft.com/office/drawing/2014/main" id="{F1066F2D-CF04-4F77-8EAF-907FE7591825}"/>
                  </a:ext>
                </a:extLst>
              </p:cNvPr>
              <p:cNvSpPr/>
              <p:nvPr/>
            </p:nvSpPr>
            <p:spPr>
              <a:xfrm>
                <a:off x="4399997" y="4598154"/>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8" name="橢圓 227">
                <a:extLst>
                  <a:ext uri="{FF2B5EF4-FFF2-40B4-BE49-F238E27FC236}">
                    <a16:creationId xmlns:a16="http://schemas.microsoft.com/office/drawing/2014/main" id="{22BB344C-97C4-4F00-9F9D-140FB075BA3F}"/>
                  </a:ext>
                </a:extLst>
              </p:cNvPr>
              <p:cNvSpPr/>
              <p:nvPr/>
            </p:nvSpPr>
            <p:spPr>
              <a:xfrm>
                <a:off x="4942287" y="4603106"/>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9" name="橢圓 228">
                <a:extLst>
                  <a:ext uri="{FF2B5EF4-FFF2-40B4-BE49-F238E27FC236}">
                    <a16:creationId xmlns:a16="http://schemas.microsoft.com/office/drawing/2014/main" id="{1C780B8E-BCA8-440A-B152-6D3BEFD97C57}"/>
                  </a:ext>
                </a:extLst>
              </p:cNvPr>
              <p:cNvSpPr/>
              <p:nvPr/>
            </p:nvSpPr>
            <p:spPr>
              <a:xfrm>
                <a:off x="4094210" y="3583212"/>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0" name="橢圓 229">
                <a:extLst>
                  <a:ext uri="{FF2B5EF4-FFF2-40B4-BE49-F238E27FC236}">
                    <a16:creationId xmlns:a16="http://schemas.microsoft.com/office/drawing/2014/main" id="{05A8459D-7D0E-4304-99DB-7E3FF003C445}"/>
                  </a:ext>
                </a:extLst>
              </p:cNvPr>
              <p:cNvSpPr/>
              <p:nvPr/>
            </p:nvSpPr>
            <p:spPr>
              <a:xfrm>
                <a:off x="4674824" y="3583212"/>
                <a:ext cx="391886" cy="3918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1" name="文字方塊 230">
                <a:extLst>
                  <a:ext uri="{FF2B5EF4-FFF2-40B4-BE49-F238E27FC236}">
                    <a16:creationId xmlns:a16="http://schemas.microsoft.com/office/drawing/2014/main" id="{D75BE2C9-4345-4BE7-B405-5DCBE3D4FB03}"/>
                  </a:ext>
                </a:extLst>
              </p:cNvPr>
              <p:cNvSpPr txBox="1"/>
              <p:nvPr/>
            </p:nvSpPr>
            <p:spPr>
              <a:xfrm>
                <a:off x="2210007" y="6111576"/>
                <a:ext cx="1965917" cy="369332"/>
              </a:xfrm>
              <a:prstGeom prst="rect">
                <a:avLst/>
              </a:prstGeom>
              <a:noFill/>
            </p:spPr>
            <p:txBody>
              <a:bodyPr wrap="square" rtlCol="0">
                <a:spAutoFit/>
              </a:bodyPr>
              <a:lstStyle/>
              <a:p>
                <a:r>
                  <a:rPr lang="en-US" altLang="zh-TW" dirty="0"/>
                  <a:t>Thermal image</a:t>
                </a:r>
                <a:endParaRPr lang="zh-TW" altLang="en-US" dirty="0"/>
              </a:p>
            </p:txBody>
          </p:sp>
          <p:sp>
            <p:nvSpPr>
              <p:cNvPr id="232" name="文字方塊 231">
                <a:extLst>
                  <a:ext uri="{FF2B5EF4-FFF2-40B4-BE49-F238E27FC236}">
                    <a16:creationId xmlns:a16="http://schemas.microsoft.com/office/drawing/2014/main" id="{B69009E2-EA82-4B33-9BF6-86ECA7A19F7D}"/>
                  </a:ext>
                </a:extLst>
              </p:cNvPr>
              <p:cNvSpPr txBox="1"/>
              <p:nvPr/>
            </p:nvSpPr>
            <p:spPr>
              <a:xfrm>
                <a:off x="734293" y="6115403"/>
                <a:ext cx="1965917" cy="369332"/>
              </a:xfrm>
              <a:prstGeom prst="rect">
                <a:avLst/>
              </a:prstGeom>
              <a:noFill/>
            </p:spPr>
            <p:txBody>
              <a:bodyPr wrap="square" rtlCol="0">
                <a:spAutoFit/>
              </a:bodyPr>
              <a:lstStyle/>
              <a:p>
                <a:r>
                  <a:rPr lang="en-US" altLang="zh-TW" dirty="0"/>
                  <a:t>Sensor data</a:t>
                </a:r>
                <a:endParaRPr lang="zh-TW" altLang="en-US" dirty="0"/>
              </a:p>
            </p:txBody>
          </p:sp>
          <p:sp>
            <p:nvSpPr>
              <p:cNvPr id="233" name="箭號: 向右 232">
                <a:extLst>
                  <a:ext uri="{FF2B5EF4-FFF2-40B4-BE49-F238E27FC236}">
                    <a16:creationId xmlns:a16="http://schemas.microsoft.com/office/drawing/2014/main" id="{2508F902-2DB4-4F96-A5CB-D57290C3E92A}"/>
                  </a:ext>
                </a:extLst>
              </p:cNvPr>
              <p:cNvSpPr/>
              <p:nvPr/>
            </p:nvSpPr>
            <p:spPr>
              <a:xfrm rot="16200000">
                <a:off x="1111572"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4" name="箭號: 向右 233">
                <a:extLst>
                  <a:ext uri="{FF2B5EF4-FFF2-40B4-BE49-F238E27FC236}">
                    <a16:creationId xmlns:a16="http://schemas.microsoft.com/office/drawing/2014/main" id="{279E177F-5515-42B2-B084-9311240AECF3}"/>
                  </a:ext>
                </a:extLst>
              </p:cNvPr>
              <p:cNvSpPr/>
              <p:nvPr/>
            </p:nvSpPr>
            <p:spPr>
              <a:xfrm rot="16200000">
                <a:off x="2712762"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5" name="箭號: 向右 234">
                <a:extLst>
                  <a:ext uri="{FF2B5EF4-FFF2-40B4-BE49-F238E27FC236}">
                    <a16:creationId xmlns:a16="http://schemas.microsoft.com/office/drawing/2014/main" id="{45F5C8E2-C9A2-41B7-8398-79F0BC7CC975}"/>
                  </a:ext>
                </a:extLst>
              </p:cNvPr>
              <p:cNvSpPr/>
              <p:nvPr/>
            </p:nvSpPr>
            <p:spPr>
              <a:xfrm rot="16200000">
                <a:off x="4349406" y="524967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7" name="箭號: 向右 236">
                <a:extLst>
                  <a:ext uri="{FF2B5EF4-FFF2-40B4-BE49-F238E27FC236}">
                    <a16:creationId xmlns:a16="http://schemas.microsoft.com/office/drawing/2014/main" id="{6370A605-AC31-4690-A564-2DBA8C8D38FE}"/>
                  </a:ext>
                </a:extLst>
              </p:cNvPr>
              <p:cNvSpPr/>
              <p:nvPr/>
            </p:nvSpPr>
            <p:spPr>
              <a:xfrm rot="16200000">
                <a:off x="1308171" y="4203383"/>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8" name="箭號: 向右 237">
                <a:extLst>
                  <a:ext uri="{FF2B5EF4-FFF2-40B4-BE49-F238E27FC236}">
                    <a16:creationId xmlns:a16="http://schemas.microsoft.com/office/drawing/2014/main" id="{84F4886D-B2A4-4F8D-82CD-B214934948CA}"/>
                  </a:ext>
                </a:extLst>
              </p:cNvPr>
              <p:cNvSpPr/>
              <p:nvPr/>
            </p:nvSpPr>
            <p:spPr>
              <a:xfrm rot="18983395">
                <a:off x="2856429" y="4179845"/>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0" name="箭號: 向右 239">
                <a:extLst>
                  <a:ext uri="{FF2B5EF4-FFF2-40B4-BE49-F238E27FC236}">
                    <a16:creationId xmlns:a16="http://schemas.microsoft.com/office/drawing/2014/main" id="{EDDACFF3-73F7-4A20-8F66-7A9676129C7A}"/>
                  </a:ext>
                </a:extLst>
              </p:cNvPr>
              <p:cNvSpPr/>
              <p:nvPr/>
            </p:nvSpPr>
            <p:spPr>
              <a:xfrm rot="2616605" flipH="1">
                <a:off x="4239562" y="420471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2" name="箭號: 向右 241">
                <a:extLst>
                  <a:ext uri="{FF2B5EF4-FFF2-40B4-BE49-F238E27FC236}">
                    <a16:creationId xmlns:a16="http://schemas.microsoft.com/office/drawing/2014/main" id="{ACD30030-EAC1-4A73-A703-7974B8B41A9A}"/>
                  </a:ext>
                </a:extLst>
              </p:cNvPr>
              <p:cNvSpPr/>
              <p:nvPr/>
            </p:nvSpPr>
            <p:spPr>
              <a:xfrm rot="13867729">
                <a:off x="3102733" y="319512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3" name="箭號: 向右 242">
                <a:extLst>
                  <a:ext uri="{FF2B5EF4-FFF2-40B4-BE49-F238E27FC236}">
                    <a16:creationId xmlns:a16="http://schemas.microsoft.com/office/drawing/2014/main" id="{3B82892B-DD6F-41B2-B6E7-4BDE13CB3813}"/>
                  </a:ext>
                </a:extLst>
              </p:cNvPr>
              <p:cNvSpPr/>
              <p:nvPr/>
            </p:nvSpPr>
            <p:spPr>
              <a:xfrm rot="7732271" flipH="1">
                <a:off x="1431755" y="3195122"/>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4" name="箭號: 向右 243">
                <a:extLst>
                  <a:ext uri="{FF2B5EF4-FFF2-40B4-BE49-F238E27FC236}">
                    <a16:creationId xmlns:a16="http://schemas.microsoft.com/office/drawing/2014/main" id="{2C08FB1A-952C-4302-9414-ABD80C34796A}"/>
                  </a:ext>
                </a:extLst>
              </p:cNvPr>
              <p:cNvSpPr/>
              <p:nvPr/>
            </p:nvSpPr>
            <p:spPr>
              <a:xfrm rot="16200000">
                <a:off x="1901279" y="2132578"/>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50" name="文字方塊 149">
              <a:extLst>
                <a:ext uri="{FF2B5EF4-FFF2-40B4-BE49-F238E27FC236}">
                  <a16:creationId xmlns:a16="http://schemas.microsoft.com/office/drawing/2014/main" id="{3DB74862-4E60-435B-8AA1-1F3C4AD40520}"/>
                </a:ext>
              </a:extLst>
            </p:cNvPr>
            <p:cNvSpPr txBox="1"/>
            <p:nvPr/>
          </p:nvSpPr>
          <p:spPr>
            <a:xfrm>
              <a:off x="3217983" y="3523926"/>
              <a:ext cx="895173" cy="400110"/>
            </a:xfrm>
            <a:prstGeom prst="rect">
              <a:avLst/>
            </a:prstGeom>
            <a:noFill/>
          </p:spPr>
          <p:txBody>
            <a:bodyPr wrap="square" rtlCol="0">
              <a:spAutoFit/>
            </a:bodyPr>
            <a:lstStyle/>
            <a:p>
              <a:r>
                <a:rPr lang="en-US" altLang="zh-TW" sz="2000" dirty="0" err="1"/>
                <a:t>concat</a:t>
              </a:r>
              <a:endParaRPr lang="zh-TW" altLang="en-US" sz="2000" dirty="0"/>
            </a:p>
          </p:txBody>
        </p:sp>
        <p:sp>
          <p:nvSpPr>
            <p:cNvPr id="248" name="文字方塊 247">
              <a:extLst>
                <a:ext uri="{FF2B5EF4-FFF2-40B4-BE49-F238E27FC236}">
                  <a16:creationId xmlns:a16="http://schemas.microsoft.com/office/drawing/2014/main" id="{E7049DD7-B1F3-4300-99AC-1AB17F8837D3}"/>
                </a:ext>
              </a:extLst>
            </p:cNvPr>
            <p:cNvSpPr txBox="1"/>
            <p:nvPr/>
          </p:nvSpPr>
          <p:spPr>
            <a:xfrm>
              <a:off x="2856658" y="2565524"/>
              <a:ext cx="895173" cy="400110"/>
            </a:xfrm>
            <a:prstGeom prst="rect">
              <a:avLst/>
            </a:prstGeom>
            <a:noFill/>
          </p:spPr>
          <p:txBody>
            <a:bodyPr wrap="square" rtlCol="0">
              <a:spAutoFit/>
            </a:bodyPr>
            <a:lstStyle/>
            <a:p>
              <a:r>
                <a:rPr lang="en-US" altLang="zh-TW" sz="2000" dirty="0" err="1"/>
                <a:t>concat</a:t>
              </a:r>
              <a:endParaRPr lang="zh-TW" altLang="en-US" sz="2000" dirty="0"/>
            </a:p>
          </p:txBody>
        </p:sp>
      </p:grpSp>
      <p:sp>
        <p:nvSpPr>
          <p:cNvPr id="247" name="文字方塊 246">
            <a:extLst>
              <a:ext uri="{FF2B5EF4-FFF2-40B4-BE49-F238E27FC236}">
                <a16:creationId xmlns:a16="http://schemas.microsoft.com/office/drawing/2014/main" id="{0B56AEC5-671A-4FBF-B397-6AE7EC8DE1B2}"/>
              </a:ext>
            </a:extLst>
          </p:cNvPr>
          <p:cNvSpPr txBox="1"/>
          <p:nvPr/>
        </p:nvSpPr>
        <p:spPr>
          <a:xfrm>
            <a:off x="3808924" y="6105792"/>
            <a:ext cx="1965917" cy="369332"/>
          </a:xfrm>
          <a:prstGeom prst="rect">
            <a:avLst/>
          </a:prstGeom>
          <a:noFill/>
        </p:spPr>
        <p:txBody>
          <a:bodyPr wrap="square" rtlCol="0">
            <a:spAutoFit/>
          </a:bodyPr>
          <a:lstStyle/>
          <a:p>
            <a:r>
              <a:rPr lang="en-US" altLang="zh-TW" dirty="0"/>
              <a:t>Thermal image</a:t>
            </a:r>
            <a:endParaRPr lang="zh-TW" altLang="en-US" dirty="0"/>
          </a:p>
        </p:txBody>
      </p:sp>
    </p:spTree>
    <p:extLst>
      <p:ext uri="{BB962C8B-B14F-4D97-AF65-F5344CB8AC3E}">
        <p14:creationId xmlns:p14="http://schemas.microsoft.com/office/powerpoint/2010/main" val="596447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DB11770A-15D5-41C8-8A88-E5D2A0214907}"/>
              </a:ext>
            </a:extLst>
          </p:cNvPr>
          <p:cNvSpPr>
            <a:spLocks noGrp="1"/>
          </p:cNvSpPr>
          <p:nvPr>
            <p:ph type="body" sz="quarter" idx="13"/>
          </p:nvPr>
        </p:nvSpPr>
        <p:spPr/>
        <p:txBody>
          <a:bodyPr/>
          <a:lstStyle/>
          <a:p>
            <a:r>
              <a:rPr lang="en-US" altLang="zh-TW" b="1" dirty="0"/>
              <a:t>Methodology</a:t>
            </a:r>
            <a:endParaRPr lang="zh-TW" altLang="en-US" b="1" dirty="0"/>
          </a:p>
        </p:txBody>
      </p:sp>
      <p:sp>
        <p:nvSpPr>
          <p:cNvPr id="5" name="文字版面配置區 4">
            <a:extLst>
              <a:ext uri="{FF2B5EF4-FFF2-40B4-BE49-F238E27FC236}">
                <a16:creationId xmlns:a16="http://schemas.microsoft.com/office/drawing/2014/main" id="{590A05C2-8F6E-42B1-9B65-5D92A19AB2FE}"/>
              </a:ext>
            </a:extLst>
          </p:cNvPr>
          <p:cNvSpPr>
            <a:spLocks noGrp="1"/>
          </p:cNvSpPr>
          <p:nvPr>
            <p:ph type="body" sz="quarter" idx="14"/>
          </p:nvPr>
        </p:nvSpPr>
        <p:spPr>
          <a:xfrm>
            <a:off x="481011" y="1058070"/>
            <a:ext cx="2084767" cy="237330"/>
          </a:xfrm>
        </p:spPr>
        <p:txBody>
          <a:bodyPr/>
          <a:lstStyle/>
          <a:p>
            <a:endParaRPr lang="zh-TW" altLang="en-US" dirty="0">
              <a:latin typeface="微軟正黑體" panose="020B0604030504040204" pitchFamily="34" charset="-120"/>
              <a:ea typeface="微軟正黑體" panose="020B0604030504040204" pitchFamily="34" charset="-120"/>
            </a:endParaRPr>
          </a:p>
        </p:txBody>
      </p:sp>
      <mc:AlternateContent xmlns:mc="http://schemas.openxmlformats.org/markup-compatibility/2006">
        <mc:Choice xmlns:a14="http://schemas.microsoft.com/office/drawing/2010/main" Requires="a14">
          <p:sp>
            <p:nvSpPr>
              <p:cNvPr id="57" name="文字方塊 56">
                <a:extLst>
                  <a:ext uri="{FF2B5EF4-FFF2-40B4-BE49-F238E27FC236}">
                    <a16:creationId xmlns:a16="http://schemas.microsoft.com/office/drawing/2014/main" id="{4A7170ED-C795-43ED-8CD2-9464BF9D6870}"/>
                  </a:ext>
                </a:extLst>
              </p:cNvPr>
              <p:cNvSpPr txBox="1"/>
              <p:nvPr/>
            </p:nvSpPr>
            <p:spPr>
              <a:xfrm>
                <a:off x="6399608" y="37623"/>
                <a:ext cx="5686288" cy="6782754"/>
              </a:xfrm>
              <a:prstGeom prst="roundRect">
                <a:avLst>
                  <a:gd name="adj" fmla="val 0"/>
                </a:avLst>
              </a:prstGeom>
              <a:ln w="19050"/>
            </p:spPr>
            <p:style>
              <a:lnRef idx="2">
                <a:schemeClr val="dk1"/>
              </a:lnRef>
              <a:fillRef idx="1">
                <a:schemeClr val="lt1"/>
              </a:fillRef>
              <a:effectRef idx="0">
                <a:schemeClr val="dk1"/>
              </a:effectRef>
              <a:fontRef idx="minor">
                <a:schemeClr val="dk1"/>
              </a:fontRef>
            </p:style>
            <p:txBody>
              <a:bodyPr wrap="square" rtlCol="0">
                <a:spAutoFit/>
              </a:bodyPr>
              <a:lstStyle/>
              <a:p>
                <a:pPr marL="720000" indent="-720000"/>
                <a:r>
                  <a:rPr lang="en-US" altLang="zh-TW" sz="1600" b="1" dirty="0">
                    <a:solidFill>
                      <a:srgbClr val="000000"/>
                    </a:solidFill>
                  </a:rPr>
                  <a:t>Algorithm</a:t>
                </a:r>
              </a:p>
              <a:p>
                <a:pPr marL="720000" indent="-720000"/>
                <a:r>
                  <a:rPr lang="en-US" altLang="zh-TW" sz="1400" b="1" dirty="0">
                    <a:solidFill>
                      <a:srgbClr val="000000"/>
                    </a:solidFill>
                  </a:rPr>
                  <a:t>Input: </a:t>
                </a:r>
                <a:r>
                  <a:rPr lang="en-US" altLang="zh-TW" sz="1400" dirty="0"/>
                  <a:t>A batch of thermal images </a:t>
                </a:r>
                <a14:m>
                  <m:oMath xmlns:m="http://schemas.openxmlformats.org/officeDocument/2006/math">
                    <m:sSubSup>
                      <m:sSubSupPr>
                        <m:ctrlPr>
                          <a:rPr lang="en-US" altLang="zh-TW" sz="1400" i="1" smtClean="0">
                            <a:solidFill>
                              <a:srgbClr val="000000"/>
                            </a:solidFill>
                            <a:latin typeface="Cambria Math" panose="02040503050406030204" pitchFamily="18" charset="0"/>
                          </a:rPr>
                        </m:ctrlPr>
                      </m:sSubSupPr>
                      <m:e>
                        <m:r>
                          <a:rPr lang="en-US" altLang="zh-TW" sz="1400" b="0" i="1" smtClean="0">
                            <a:solidFill>
                              <a:srgbClr val="000000"/>
                            </a:solidFill>
                            <a:latin typeface="Cambria Math" panose="02040503050406030204" pitchFamily="18" charset="0"/>
                          </a:rPr>
                          <m:t>𝑋</m:t>
                        </m:r>
                      </m:e>
                      <m:sub>
                        <m:r>
                          <a:rPr lang="en-US" altLang="zh-TW" sz="1400" b="0" i="1" smtClean="0">
                            <a:solidFill>
                              <a:srgbClr val="000000"/>
                            </a:solidFill>
                            <a:latin typeface="Cambria Math" panose="02040503050406030204" pitchFamily="18" charset="0"/>
                          </a:rPr>
                          <m:t>𝑛</m:t>
                        </m:r>
                      </m:sub>
                      <m:sup>
                        <m:r>
                          <a:rPr lang="en-US" altLang="zh-TW" sz="1400" b="0" i="1" smtClean="0">
                            <a:solidFill>
                              <a:srgbClr val="000000"/>
                            </a:solidFill>
                            <a:latin typeface="Cambria Math" panose="02040503050406030204" pitchFamily="18" charset="0"/>
                          </a:rPr>
                          <m:t>𝑡</m:t>
                        </m:r>
                      </m:sup>
                    </m:sSubSup>
                    <m:r>
                      <a:rPr lang="en-US" altLang="zh-TW" sz="1400" b="0" i="1" smtClean="0">
                        <a:solidFill>
                          <a:srgbClr val="000000"/>
                        </a:solidFill>
                        <a:latin typeface="Cambria Math" panose="02040503050406030204" pitchFamily="18" charset="0"/>
                      </a:rPr>
                      <m:t>=</m:t>
                    </m:r>
                    <m:sSubSup>
                      <m:sSubSupPr>
                        <m:ctrlPr>
                          <a:rPr lang="en-US" altLang="zh-TW" sz="1400" i="1" smtClean="0">
                            <a:solidFill>
                              <a:srgbClr val="000000"/>
                            </a:solidFill>
                            <a:latin typeface="Cambria Math" panose="02040503050406030204" pitchFamily="18" charset="0"/>
                          </a:rPr>
                        </m:ctrlPr>
                      </m:sSubSupPr>
                      <m:e>
                        <m:d>
                          <m:dPr>
                            <m:begChr m:val="{"/>
                            <m:endChr m:val="}"/>
                            <m:ctrlPr>
                              <a:rPr lang="en-US" altLang="zh-TW" sz="1400" i="1" smtClean="0">
                                <a:solidFill>
                                  <a:srgbClr val="000000"/>
                                </a:solidFill>
                                <a:latin typeface="Cambria Math" panose="02040503050406030204" pitchFamily="18" charset="0"/>
                              </a:rPr>
                            </m:ctrlPr>
                          </m:dPr>
                          <m:e>
                            <m:sSubSup>
                              <m:sSubSupPr>
                                <m:ctrlPr>
                                  <a:rPr lang="en-US" altLang="zh-TW" sz="1400" i="1" smtClean="0">
                                    <a:solidFill>
                                      <a:srgbClr val="000000"/>
                                    </a:solidFill>
                                    <a:latin typeface="Cambria Math" panose="02040503050406030204" pitchFamily="18" charset="0"/>
                                  </a:rPr>
                                </m:ctrlPr>
                              </m:sSubSupPr>
                              <m:e>
                                <m:r>
                                  <a:rPr lang="en-US" altLang="zh-TW" sz="1400" b="0" i="1" smtClean="0">
                                    <a:solidFill>
                                      <a:srgbClr val="000000"/>
                                    </a:solidFill>
                                    <a:latin typeface="Cambria Math" panose="02040503050406030204" pitchFamily="18" charset="0"/>
                                  </a:rPr>
                                  <m:t>𝑥</m:t>
                                </m:r>
                              </m:e>
                              <m:sub>
                                <m:r>
                                  <a:rPr lang="en-US" altLang="zh-TW" sz="1400" b="0" i="1" smtClean="0">
                                    <a:solidFill>
                                      <a:srgbClr val="000000"/>
                                    </a:solidFill>
                                    <a:latin typeface="Cambria Math" panose="02040503050406030204" pitchFamily="18" charset="0"/>
                                  </a:rPr>
                                  <m:t>𝑛</m:t>
                                </m:r>
                                <m:r>
                                  <a:rPr lang="en-US" altLang="zh-TW" sz="1400" b="0" i="1" smtClean="0">
                                    <a:solidFill>
                                      <a:srgbClr val="000000"/>
                                    </a:solidFill>
                                    <a:latin typeface="Cambria Math" panose="02040503050406030204" pitchFamily="18" charset="0"/>
                                  </a:rPr>
                                  <m:t>,</m:t>
                                </m:r>
                                <m:r>
                                  <a:rPr lang="en-US" altLang="zh-TW" sz="1400" b="0" i="1" smtClean="0">
                                    <a:solidFill>
                                      <a:srgbClr val="000000"/>
                                    </a:solidFill>
                                    <a:latin typeface="Cambria Math" panose="02040503050406030204" pitchFamily="18" charset="0"/>
                                  </a:rPr>
                                  <m:t>𝑖</m:t>
                                </m:r>
                              </m:sub>
                              <m:sup>
                                <m:r>
                                  <a:rPr lang="en-US" altLang="zh-TW" sz="1400" b="0" i="1" smtClean="0">
                                    <a:solidFill>
                                      <a:srgbClr val="000000"/>
                                    </a:solidFill>
                                    <a:latin typeface="Cambria Math" panose="02040503050406030204" pitchFamily="18" charset="0"/>
                                  </a:rPr>
                                  <m:t>𝑡</m:t>
                                </m:r>
                              </m:sup>
                            </m:sSubSup>
                          </m:e>
                        </m:d>
                      </m:e>
                      <m:sub>
                        <m:r>
                          <a:rPr lang="en-US" altLang="zh-TW" sz="1400" b="0" i="1" smtClean="0">
                            <a:solidFill>
                              <a:srgbClr val="000000"/>
                            </a:solidFill>
                            <a:latin typeface="Cambria Math" panose="02040503050406030204" pitchFamily="18" charset="0"/>
                          </a:rPr>
                          <m:t>𝑖</m:t>
                        </m:r>
                        <m:r>
                          <a:rPr lang="en-US" altLang="zh-TW" sz="1400" b="0" i="1" smtClean="0">
                            <a:solidFill>
                              <a:srgbClr val="000000"/>
                            </a:solidFill>
                            <a:latin typeface="Cambria Math" panose="02040503050406030204" pitchFamily="18" charset="0"/>
                          </a:rPr>
                          <m:t>=1</m:t>
                        </m:r>
                      </m:sub>
                      <m:sup>
                        <m:sSub>
                          <m:sSubPr>
                            <m:ctrlPr>
                              <a:rPr lang="en-US" altLang="zh-TW" sz="1400" i="1" smtClean="0">
                                <a:solidFill>
                                  <a:srgbClr val="000000"/>
                                </a:solidFill>
                                <a:latin typeface="Cambria Math" panose="02040503050406030204" pitchFamily="18" charset="0"/>
                              </a:rPr>
                            </m:ctrlPr>
                          </m:sSubPr>
                          <m:e>
                            <m:r>
                              <a:rPr lang="en-US" altLang="zh-TW" sz="1400" b="0" i="1" smtClean="0">
                                <a:solidFill>
                                  <a:srgbClr val="000000"/>
                                </a:solidFill>
                                <a:latin typeface="Cambria Math" panose="02040503050406030204" pitchFamily="18" charset="0"/>
                              </a:rPr>
                              <m:t>𝐵</m:t>
                            </m:r>
                          </m:e>
                          <m:sub>
                            <m:r>
                              <a:rPr lang="en-US" altLang="zh-TW" sz="1400" b="0" i="1" smtClean="0">
                                <a:solidFill>
                                  <a:srgbClr val="000000"/>
                                </a:solidFill>
                                <a:latin typeface="Cambria Math" panose="02040503050406030204" pitchFamily="18" charset="0"/>
                              </a:rPr>
                              <m:t>𝑡</m:t>
                            </m:r>
                          </m:sub>
                        </m:sSub>
                      </m:sup>
                    </m:sSubSup>
                  </m:oMath>
                </a14:m>
                <a:endParaRPr lang="en-US" altLang="zh-TW" sz="1400" dirty="0">
                  <a:solidFill>
                    <a:srgbClr val="000000"/>
                  </a:solidFill>
                </a:endParaRPr>
              </a:p>
              <a:p>
                <a:pPr marL="720000" indent="-720000"/>
                <a:r>
                  <a:rPr lang="en-US" altLang="zh-TW" sz="1400" u="none" strike="noStrike" baseline="0" dirty="0">
                    <a:solidFill>
                      <a:srgbClr val="000000"/>
                    </a:solidFill>
                  </a:rPr>
                  <a:t>;</a:t>
                </a:r>
                <a:r>
                  <a:rPr lang="en-US" altLang="zh-TW" sz="1400" dirty="0"/>
                  <a:t> A batch of sensor data</a:t>
                </a:r>
                <a:r>
                  <a:rPr lang="en-US" altLang="zh-TW" sz="1400" u="none" strike="noStrike" baseline="0" dirty="0">
                    <a:solidFill>
                      <a:srgbClr val="000000"/>
                    </a:solidFill>
                  </a:rPr>
                  <a:t> </a:t>
                </a:r>
                <a14:m>
                  <m:oMath xmlns:m="http://schemas.openxmlformats.org/officeDocument/2006/math">
                    <m:sSubSup>
                      <m:sSubSupPr>
                        <m:ctrlPr>
                          <a:rPr lang="en-US" altLang="zh-TW" sz="1400" i="1" smtClean="0">
                            <a:solidFill>
                              <a:srgbClr val="000000"/>
                            </a:solidFill>
                            <a:latin typeface="Cambria Math" panose="02040503050406030204" pitchFamily="18" charset="0"/>
                          </a:rPr>
                        </m:ctrlPr>
                      </m:sSubSupPr>
                      <m:e>
                        <m:r>
                          <a:rPr lang="en-US" altLang="zh-TW" sz="1400" b="0" i="1" smtClean="0">
                            <a:solidFill>
                              <a:srgbClr val="000000"/>
                            </a:solidFill>
                            <a:latin typeface="Cambria Math" panose="02040503050406030204" pitchFamily="18" charset="0"/>
                          </a:rPr>
                          <m:t>𝑋</m:t>
                        </m:r>
                      </m:e>
                      <m:sub>
                        <m:r>
                          <a:rPr lang="en-US" altLang="zh-TW" sz="1400" b="0" i="1" smtClean="0">
                            <a:solidFill>
                              <a:srgbClr val="000000"/>
                            </a:solidFill>
                            <a:latin typeface="Cambria Math" panose="02040503050406030204" pitchFamily="18" charset="0"/>
                          </a:rPr>
                          <m:t>𝑛</m:t>
                        </m:r>
                      </m:sub>
                      <m:sup>
                        <m:r>
                          <a:rPr lang="en-US" altLang="zh-TW" sz="1400" b="0" i="1" smtClean="0">
                            <a:solidFill>
                              <a:srgbClr val="000000"/>
                            </a:solidFill>
                            <a:latin typeface="Cambria Math" panose="02040503050406030204" pitchFamily="18" charset="0"/>
                          </a:rPr>
                          <m:t>𝑠</m:t>
                        </m:r>
                      </m:sup>
                    </m:sSubSup>
                    <m:r>
                      <a:rPr lang="en-US" altLang="zh-TW" sz="1400" b="0" i="1" smtClean="0">
                        <a:solidFill>
                          <a:srgbClr val="000000"/>
                        </a:solidFill>
                        <a:latin typeface="Cambria Math" panose="02040503050406030204" pitchFamily="18" charset="0"/>
                      </a:rPr>
                      <m:t>=</m:t>
                    </m:r>
                    <m:sSubSup>
                      <m:sSubSupPr>
                        <m:ctrlPr>
                          <a:rPr lang="en-US" altLang="zh-TW" sz="1400" i="1" smtClean="0">
                            <a:solidFill>
                              <a:srgbClr val="000000"/>
                            </a:solidFill>
                            <a:latin typeface="Cambria Math" panose="02040503050406030204" pitchFamily="18" charset="0"/>
                          </a:rPr>
                        </m:ctrlPr>
                      </m:sSubSupPr>
                      <m:e>
                        <m:d>
                          <m:dPr>
                            <m:begChr m:val="{"/>
                            <m:endChr m:val="}"/>
                            <m:ctrlPr>
                              <a:rPr lang="en-US" altLang="zh-TW" sz="1400" i="1" smtClean="0">
                                <a:solidFill>
                                  <a:srgbClr val="000000"/>
                                </a:solidFill>
                                <a:latin typeface="Cambria Math" panose="02040503050406030204" pitchFamily="18" charset="0"/>
                              </a:rPr>
                            </m:ctrlPr>
                          </m:dPr>
                          <m:e>
                            <m:sSubSup>
                              <m:sSubSupPr>
                                <m:ctrlPr>
                                  <a:rPr lang="en-US" altLang="zh-TW" sz="1400" i="1" smtClean="0">
                                    <a:solidFill>
                                      <a:srgbClr val="000000"/>
                                    </a:solidFill>
                                    <a:latin typeface="Cambria Math" panose="02040503050406030204" pitchFamily="18" charset="0"/>
                                  </a:rPr>
                                </m:ctrlPr>
                              </m:sSubSupPr>
                              <m:e>
                                <m:r>
                                  <a:rPr lang="en-US" altLang="zh-TW" sz="1400" b="0" i="1" smtClean="0">
                                    <a:solidFill>
                                      <a:srgbClr val="000000"/>
                                    </a:solidFill>
                                    <a:latin typeface="Cambria Math" panose="02040503050406030204" pitchFamily="18" charset="0"/>
                                  </a:rPr>
                                  <m:t>𝑥</m:t>
                                </m:r>
                              </m:e>
                              <m:sub>
                                <m:r>
                                  <a:rPr lang="en-US" altLang="zh-TW" sz="1400" b="0" i="1" smtClean="0">
                                    <a:solidFill>
                                      <a:srgbClr val="000000"/>
                                    </a:solidFill>
                                    <a:latin typeface="Cambria Math" panose="02040503050406030204" pitchFamily="18" charset="0"/>
                                  </a:rPr>
                                  <m:t>𝑛</m:t>
                                </m:r>
                                <m:r>
                                  <a:rPr lang="en-US" altLang="zh-TW" sz="1400" b="0" i="1" smtClean="0">
                                    <a:solidFill>
                                      <a:srgbClr val="000000"/>
                                    </a:solidFill>
                                    <a:latin typeface="Cambria Math" panose="02040503050406030204" pitchFamily="18" charset="0"/>
                                  </a:rPr>
                                  <m:t>,</m:t>
                                </m:r>
                                <m:r>
                                  <a:rPr lang="en-US" altLang="zh-TW" sz="1400" b="0" i="1" smtClean="0">
                                    <a:solidFill>
                                      <a:srgbClr val="000000"/>
                                    </a:solidFill>
                                    <a:latin typeface="Cambria Math" panose="02040503050406030204" pitchFamily="18" charset="0"/>
                                  </a:rPr>
                                  <m:t>𝑖</m:t>
                                </m:r>
                              </m:sub>
                              <m:sup>
                                <m:r>
                                  <a:rPr lang="en-US" altLang="zh-TW" sz="1400" b="0" i="1" smtClean="0">
                                    <a:solidFill>
                                      <a:srgbClr val="000000"/>
                                    </a:solidFill>
                                    <a:latin typeface="Cambria Math" panose="02040503050406030204" pitchFamily="18" charset="0"/>
                                  </a:rPr>
                                  <m:t>𝑠</m:t>
                                </m:r>
                              </m:sup>
                            </m:sSubSup>
                          </m:e>
                        </m:d>
                      </m:e>
                      <m:sub>
                        <m:r>
                          <a:rPr lang="en-US" altLang="zh-TW" sz="1400" b="0" i="1" smtClean="0">
                            <a:solidFill>
                              <a:srgbClr val="000000"/>
                            </a:solidFill>
                            <a:latin typeface="Cambria Math" panose="02040503050406030204" pitchFamily="18" charset="0"/>
                          </a:rPr>
                          <m:t>𝑖</m:t>
                        </m:r>
                        <m:r>
                          <a:rPr lang="en-US" altLang="zh-TW" sz="1400" b="0" i="1" smtClean="0">
                            <a:solidFill>
                              <a:srgbClr val="000000"/>
                            </a:solidFill>
                            <a:latin typeface="Cambria Math" panose="02040503050406030204" pitchFamily="18" charset="0"/>
                          </a:rPr>
                          <m:t>=1</m:t>
                        </m:r>
                      </m:sub>
                      <m:sup>
                        <m:sSub>
                          <m:sSubPr>
                            <m:ctrlPr>
                              <a:rPr lang="en-US" altLang="zh-TW" sz="1400" i="1" smtClean="0">
                                <a:solidFill>
                                  <a:srgbClr val="000000"/>
                                </a:solidFill>
                                <a:latin typeface="Cambria Math" panose="02040503050406030204" pitchFamily="18" charset="0"/>
                              </a:rPr>
                            </m:ctrlPr>
                          </m:sSubPr>
                          <m:e>
                            <m:r>
                              <a:rPr lang="en-US" altLang="zh-TW" sz="1400" b="0" i="1" smtClean="0">
                                <a:solidFill>
                                  <a:srgbClr val="000000"/>
                                </a:solidFill>
                                <a:latin typeface="Cambria Math" panose="02040503050406030204" pitchFamily="18" charset="0"/>
                              </a:rPr>
                              <m:t>𝐵</m:t>
                            </m:r>
                          </m:e>
                          <m:sub>
                            <m:r>
                              <a:rPr lang="en-US" altLang="zh-TW" sz="1400" b="0" i="1" smtClean="0">
                                <a:solidFill>
                                  <a:srgbClr val="000000"/>
                                </a:solidFill>
                                <a:latin typeface="Cambria Math" panose="02040503050406030204" pitchFamily="18" charset="0"/>
                              </a:rPr>
                              <m:t>𝑠</m:t>
                            </m:r>
                          </m:sub>
                        </m:sSub>
                      </m:sup>
                    </m:sSubSup>
                  </m:oMath>
                </a14:m>
                <a:endParaRPr lang="en-US" altLang="zh-TW" sz="1400" u="none" strike="noStrike" baseline="0" dirty="0">
                  <a:solidFill>
                    <a:srgbClr val="000000"/>
                  </a:solidFill>
                </a:endParaRPr>
              </a:p>
              <a:p>
                <a:pPr marL="720000" indent="-720000">
                  <a:lnSpc>
                    <a:spcPct val="150000"/>
                  </a:lnSpc>
                </a:pPr>
                <a:r>
                  <a:rPr lang="en-US" altLang="zh-TW" sz="1400" b="1" dirty="0"/>
                  <a:t>Model Parameters:</a:t>
                </a:r>
              </a:p>
              <a:p>
                <a:pPr marL="720000" indent="-720000">
                  <a:lnSpc>
                    <a:spcPct val="150000"/>
                  </a:lnSpc>
                </a:pPr>
                <a14:m>
                  <m:oMath xmlns:m="http://schemas.openxmlformats.org/officeDocument/2006/math">
                    <m:sSub>
                      <m:sSubPr>
                        <m:ctrlPr>
                          <a:rPr lang="en-US" altLang="zh-TW" sz="1400" b="0" i="1" smtClean="0">
                            <a:latin typeface="Cambria Math" panose="02040503050406030204" pitchFamily="18" charset="0"/>
                            <a:ea typeface="Cambria Math" panose="02040503050406030204" pitchFamily="18" charset="0"/>
                          </a:rPr>
                        </m:ctrlPr>
                      </m:sSubPr>
                      <m:e>
                        <m:r>
                          <a:rPr lang="en-US" altLang="zh-TW" sz="1400" i="1" smtClean="0">
                            <a:latin typeface="Cambria Math" panose="02040503050406030204" pitchFamily="18" charset="0"/>
                            <a:ea typeface="Cambria Math" panose="02040503050406030204" pitchFamily="18" charset="0"/>
                          </a:rPr>
                          <m:t>ℳ</m:t>
                        </m:r>
                      </m:e>
                      <m:sub>
                        <m:r>
                          <a:rPr lang="en-US" altLang="zh-TW" sz="1400" b="0" i="1" smtClean="0">
                            <a:latin typeface="Cambria Math" panose="02040503050406030204" pitchFamily="18" charset="0"/>
                            <a:ea typeface="Cambria Math" panose="02040503050406030204" pitchFamily="18" charset="0"/>
                          </a:rPr>
                          <m:t>𝑡</m:t>
                        </m:r>
                        <m:r>
                          <a:rPr lang="en-US" altLang="zh-TW" sz="1400" b="0" i="1" smtClean="0">
                            <a:latin typeface="Cambria Math" panose="02040503050406030204" pitchFamily="18" charset="0"/>
                            <a:ea typeface="Cambria Math" panose="02040503050406030204" pitchFamily="18" charset="0"/>
                          </a:rPr>
                          <m:t>1</m:t>
                        </m:r>
                      </m:sub>
                    </m:sSub>
                  </m:oMath>
                </a14:m>
                <a:r>
                  <a:rPr lang="en-US" altLang="zh-TW" sz="1400" dirty="0"/>
                  <a:t>: 3D CNN model for thermal images.</a:t>
                </a:r>
              </a:p>
              <a:p>
                <a:pPr marL="720000" indent="-720000">
                  <a:lnSpc>
                    <a:spcPct val="150000"/>
                  </a:lnSpc>
                </a:pPr>
                <a14:m>
                  <m:oMath xmlns:m="http://schemas.openxmlformats.org/officeDocument/2006/math">
                    <m:sSub>
                      <m:sSubPr>
                        <m:ctrlPr>
                          <a:rPr lang="en-US" altLang="zh-TW" sz="1400" b="0" i="1" smtClean="0">
                            <a:latin typeface="Cambria Math" panose="02040503050406030204" pitchFamily="18" charset="0"/>
                            <a:ea typeface="Cambria Math" panose="02040503050406030204" pitchFamily="18" charset="0"/>
                          </a:rPr>
                        </m:ctrlPr>
                      </m:sSubPr>
                      <m:e>
                        <m:r>
                          <a:rPr lang="en-US" altLang="zh-TW" sz="1400" i="1" smtClean="0">
                            <a:latin typeface="Cambria Math" panose="02040503050406030204" pitchFamily="18" charset="0"/>
                            <a:ea typeface="Cambria Math" panose="02040503050406030204" pitchFamily="18" charset="0"/>
                          </a:rPr>
                          <m:t>ℳ</m:t>
                        </m:r>
                      </m:e>
                      <m:sub>
                        <m:r>
                          <a:rPr lang="en-US" altLang="zh-TW" sz="1400" b="0" i="1" smtClean="0">
                            <a:latin typeface="Cambria Math" panose="02040503050406030204" pitchFamily="18" charset="0"/>
                            <a:ea typeface="Cambria Math" panose="02040503050406030204" pitchFamily="18" charset="0"/>
                          </a:rPr>
                          <m:t>𝑡</m:t>
                        </m:r>
                        <m:r>
                          <a:rPr lang="en-US" altLang="zh-TW" sz="1400" b="0" i="1" smtClean="0">
                            <a:latin typeface="Cambria Math" panose="02040503050406030204" pitchFamily="18" charset="0"/>
                            <a:ea typeface="Cambria Math" panose="02040503050406030204" pitchFamily="18" charset="0"/>
                          </a:rPr>
                          <m:t>2</m:t>
                        </m:r>
                      </m:sub>
                    </m:sSub>
                  </m:oMath>
                </a14:m>
                <a:r>
                  <a:rPr lang="en-US" altLang="zh-TW" sz="1400" dirty="0"/>
                  <a:t>: 3D </a:t>
                </a:r>
                <a:r>
                  <a:rPr lang="en-US" altLang="zh-TW" sz="1400" dirty="0" err="1"/>
                  <a:t>Res_block</a:t>
                </a:r>
                <a:r>
                  <a:rPr lang="en-US" altLang="zh-TW" sz="1400" dirty="0"/>
                  <a:t> model for thermal images.</a:t>
                </a:r>
                <a:endParaRPr lang="en-US" altLang="zh-TW" sz="1400" i="1" dirty="0">
                  <a:solidFill>
                    <a:srgbClr val="000000"/>
                  </a:solidFill>
                  <a:ea typeface="Cambria Math" panose="02040503050406030204" pitchFamily="18" charset="0"/>
                </a:endParaRPr>
              </a:p>
              <a:p>
                <a:pPr marL="720000" indent="-720000">
                  <a:lnSpc>
                    <a:spcPct val="150000"/>
                  </a:lnSpc>
                </a:pPr>
                <a14:m>
                  <m:oMath xmlns:m="http://schemas.openxmlformats.org/officeDocument/2006/math">
                    <m:sSub>
                      <m:sSubPr>
                        <m:ctrlPr>
                          <a:rPr lang="en-US" altLang="zh-TW" sz="1400" i="1">
                            <a:solidFill>
                              <a:srgbClr val="000000"/>
                            </a:solidFill>
                            <a:latin typeface="Cambria Math" panose="02040503050406030204" pitchFamily="18" charset="0"/>
                            <a:ea typeface="Cambria Math" panose="02040503050406030204" pitchFamily="18" charset="0"/>
                          </a:rPr>
                        </m:ctrlPr>
                      </m:sSubPr>
                      <m:e>
                        <m:r>
                          <a:rPr lang="en-US" altLang="zh-TW" sz="1400" i="1">
                            <a:solidFill>
                              <a:srgbClr val="000000"/>
                            </a:solidFill>
                            <a:latin typeface="Cambria Math" panose="02040503050406030204" pitchFamily="18" charset="0"/>
                            <a:ea typeface="Cambria Math" panose="02040503050406030204" pitchFamily="18" charset="0"/>
                          </a:rPr>
                          <m:t>ℳ</m:t>
                        </m:r>
                      </m:e>
                      <m:sub>
                        <m:r>
                          <a:rPr lang="en-US" altLang="zh-TW" sz="1400" i="1">
                            <a:solidFill>
                              <a:srgbClr val="000000"/>
                            </a:solidFill>
                            <a:latin typeface="Cambria Math" panose="02040503050406030204" pitchFamily="18" charset="0"/>
                            <a:ea typeface="Cambria Math" panose="02040503050406030204" pitchFamily="18" charset="0"/>
                          </a:rPr>
                          <m:t>𝑠</m:t>
                        </m:r>
                      </m:sub>
                    </m:sSub>
                  </m:oMath>
                </a14:m>
                <a:r>
                  <a:rPr lang="en-US" altLang="zh-TW" sz="1400" u="none" strike="noStrike" baseline="0" dirty="0">
                    <a:solidFill>
                      <a:srgbClr val="000000"/>
                    </a:solidFill>
                  </a:rPr>
                  <a:t>: </a:t>
                </a:r>
                <a:r>
                  <a:rPr lang="en-US" altLang="zh-TW" sz="1400" dirty="0"/>
                  <a:t>Transformer encoder model for sensor data.</a:t>
                </a:r>
              </a:p>
              <a:p>
                <a:pPr marL="720000" indent="-720000">
                  <a:lnSpc>
                    <a:spcPct val="150000"/>
                  </a:lnSpc>
                </a:pPr>
                <a:r>
                  <a:rPr lang="en-US" altLang="zh-TW" sz="1400" b="1" dirty="0">
                    <a:solidFill>
                      <a:srgbClr val="000000"/>
                    </a:solidFill>
                  </a:rPr>
                  <a:t>Initialization. </a:t>
                </a:r>
                <a:r>
                  <a:rPr lang="en-US" altLang="zh-TW" sz="1400" dirty="0">
                    <a:solidFill>
                      <a:srgbClr val="000000"/>
                    </a:solidFill>
                  </a:rPr>
                  <a:t>Initialize model parameters</a:t>
                </a:r>
                <a14:m>
                  <m:oMath xmlns:m="http://schemas.openxmlformats.org/officeDocument/2006/math">
                    <m:r>
                      <a:rPr lang="en-US" altLang="zh-TW" sz="1400">
                        <a:solidFill>
                          <a:srgbClr val="000000"/>
                        </a:solidFill>
                        <a:latin typeface="Cambria Math" panose="02040503050406030204" pitchFamily="18" charset="0"/>
                        <a:ea typeface="Cambria Math" panose="02040503050406030204" pitchFamily="18" charset="0"/>
                      </a:rPr>
                      <m:t> </m:t>
                    </m:r>
                    <m:sSub>
                      <m:sSubPr>
                        <m:ctrlPr>
                          <a:rPr lang="en-US" altLang="zh-TW" sz="1400" i="1">
                            <a:solidFill>
                              <a:srgbClr val="000000"/>
                            </a:solidFill>
                            <a:latin typeface="Cambria Math" panose="02040503050406030204" pitchFamily="18" charset="0"/>
                            <a:ea typeface="Cambria Math" panose="02040503050406030204" pitchFamily="18" charset="0"/>
                          </a:rPr>
                        </m:ctrlPr>
                      </m:sSubPr>
                      <m:e>
                        <m:r>
                          <a:rPr lang="en-US" altLang="zh-TW" sz="1400" i="1">
                            <a:solidFill>
                              <a:srgbClr val="000000"/>
                            </a:solidFill>
                            <a:latin typeface="Cambria Math" panose="02040503050406030204" pitchFamily="18" charset="0"/>
                            <a:ea typeface="Cambria Math" panose="02040503050406030204" pitchFamily="18" charset="0"/>
                          </a:rPr>
                          <m:t>ℳ</m:t>
                        </m:r>
                      </m:e>
                      <m:sub>
                        <m:r>
                          <a:rPr lang="en-US" altLang="zh-TW" sz="1400" i="1">
                            <a:solidFill>
                              <a:srgbClr val="000000"/>
                            </a:solidFill>
                            <a:latin typeface="Cambria Math" panose="02040503050406030204" pitchFamily="18" charset="0"/>
                            <a:ea typeface="Cambria Math" panose="02040503050406030204" pitchFamily="18" charset="0"/>
                          </a:rPr>
                          <m:t>𝑡</m:t>
                        </m:r>
                        <m:r>
                          <a:rPr lang="en-US" altLang="zh-TW" sz="1400" i="1">
                            <a:solidFill>
                              <a:srgbClr val="000000"/>
                            </a:solidFill>
                            <a:latin typeface="Cambria Math" panose="02040503050406030204" pitchFamily="18" charset="0"/>
                            <a:ea typeface="Cambria Math" panose="02040503050406030204" pitchFamily="18" charset="0"/>
                          </a:rPr>
                          <m:t>1</m:t>
                        </m:r>
                      </m:sub>
                    </m:sSub>
                    <m:r>
                      <a:rPr lang="en-US" altLang="zh-TW" sz="1400" i="1">
                        <a:solidFill>
                          <a:srgbClr val="000000"/>
                        </a:solidFill>
                        <a:latin typeface="Cambria Math" panose="02040503050406030204" pitchFamily="18" charset="0"/>
                        <a:ea typeface="Cambria Math" panose="02040503050406030204" pitchFamily="18" charset="0"/>
                      </a:rPr>
                      <m:t>,</m:t>
                    </m:r>
                    <m:sSub>
                      <m:sSubPr>
                        <m:ctrlPr>
                          <a:rPr lang="en-US" altLang="zh-TW" sz="1400" i="1">
                            <a:solidFill>
                              <a:srgbClr val="000000"/>
                            </a:solidFill>
                            <a:latin typeface="Cambria Math" panose="02040503050406030204" pitchFamily="18" charset="0"/>
                            <a:ea typeface="Cambria Math" panose="02040503050406030204" pitchFamily="18" charset="0"/>
                          </a:rPr>
                        </m:ctrlPr>
                      </m:sSubPr>
                      <m:e>
                        <m:r>
                          <a:rPr lang="en-US" altLang="zh-TW" sz="1400" i="1">
                            <a:solidFill>
                              <a:srgbClr val="000000"/>
                            </a:solidFill>
                            <a:latin typeface="Cambria Math" panose="02040503050406030204" pitchFamily="18" charset="0"/>
                            <a:ea typeface="Cambria Math" panose="02040503050406030204" pitchFamily="18" charset="0"/>
                          </a:rPr>
                          <m:t>ℳ</m:t>
                        </m:r>
                      </m:e>
                      <m:sub>
                        <m:r>
                          <a:rPr lang="en-US" altLang="zh-TW" sz="1400" i="1">
                            <a:solidFill>
                              <a:srgbClr val="000000"/>
                            </a:solidFill>
                            <a:latin typeface="Cambria Math" panose="02040503050406030204" pitchFamily="18" charset="0"/>
                            <a:ea typeface="Cambria Math" panose="02040503050406030204" pitchFamily="18" charset="0"/>
                          </a:rPr>
                          <m:t>𝑡</m:t>
                        </m:r>
                        <m:r>
                          <a:rPr lang="en-US" altLang="zh-TW" sz="1400" i="1">
                            <a:solidFill>
                              <a:srgbClr val="000000"/>
                            </a:solidFill>
                            <a:latin typeface="Cambria Math" panose="02040503050406030204" pitchFamily="18" charset="0"/>
                            <a:ea typeface="Cambria Math" panose="02040503050406030204" pitchFamily="18" charset="0"/>
                          </a:rPr>
                          <m:t>2</m:t>
                        </m:r>
                      </m:sub>
                    </m:sSub>
                    <m:r>
                      <a:rPr lang="en-US" altLang="zh-TW" sz="1400" i="1">
                        <a:solidFill>
                          <a:srgbClr val="000000"/>
                        </a:solidFill>
                        <a:latin typeface="Cambria Math" panose="02040503050406030204" pitchFamily="18" charset="0"/>
                        <a:ea typeface="Cambria Math" panose="02040503050406030204" pitchFamily="18" charset="0"/>
                      </a:rPr>
                      <m:t>,</m:t>
                    </m:r>
                    <m:sSub>
                      <m:sSubPr>
                        <m:ctrlPr>
                          <a:rPr lang="en-US" altLang="zh-TW" sz="1400" i="1">
                            <a:solidFill>
                              <a:srgbClr val="000000"/>
                            </a:solidFill>
                            <a:latin typeface="Cambria Math" panose="02040503050406030204" pitchFamily="18" charset="0"/>
                            <a:ea typeface="Cambria Math" panose="02040503050406030204" pitchFamily="18" charset="0"/>
                          </a:rPr>
                        </m:ctrlPr>
                      </m:sSubPr>
                      <m:e>
                        <m:r>
                          <a:rPr lang="en-US" altLang="zh-TW" sz="1400" i="1">
                            <a:solidFill>
                              <a:srgbClr val="000000"/>
                            </a:solidFill>
                            <a:latin typeface="Cambria Math" panose="02040503050406030204" pitchFamily="18" charset="0"/>
                            <a:ea typeface="Cambria Math" panose="02040503050406030204" pitchFamily="18" charset="0"/>
                          </a:rPr>
                          <m:t>ℳ</m:t>
                        </m:r>
                      </m:e>
                      <m:sub>
                        <m:r>
                          <a:rPr lang="en-US" altLang="zh-TW" sz="1400" i="1">
                            <a:solidFill>
                              <a:srgbClr val="000000"/>
                            </a:solidFill>
                            <a:latin typeface="Cambria Math" panose="02040503050406030204" pitchFamily="18" charset="0"/>
                            <a:ea typeface="Cambria Math" panose="02040503050406030204" pitchFamily="18" charset="0"/>
                          </a:rPr>
                          <m:t>𝑠</m:t>
                        </m:r>
                      </m:sub>
                    </m:sSub>
                    <m:r>
                      <a:rPr lang="en-US" altLang="zh-TW" sz="1400" i="1">
                        <a:solidFill>
                          <a:srgbClr val="000000"/>
                        </a:solidFill>
                        <a:latin typeface="Cambria Math" panose="02040503050406030204" pitchFamily="18" charset="0"/>
                        <a:ea typeface="Cambria Math" panose="02040503050406030204" pitchFamily="18" charset="0"/>
                      </a:rPr>
                      <m:t> </m:t>
                    </m:r>
                  </m:oMath>
                </a14:m>
                <a:r>
                  <a:rPr lang="en-US" altLang="zh-TW" sz="1400" dirty="0">
                    <a:solidFill>
                      <a:srgbClr val="000000"/>
                    </a:solidFill>
                    <a:ea typeface="Cambria Math" panose="02040503050406030204" pitchFamily="18" charset="0"/>
                  </a:rPr>
                  <a:t>randomly.</a:t>
                </a:r>
                <a:endParaRPr lang="en-US" altLang="zh-TW" sz="1400" u="none" strike="noStrike" baseline="0" dirty="0">
                  <a:solidFill>
                    <a:srgbClr val="000000"/>
                  </a:solidFill>
                </a:endParaRPr>
              </a:p>
              <a:p>
                <a:pPr marL="720000" indent="-720000">
                  <a:lnSpc>
                    <a:spcPct val="150000"/>
                  </a:lnSpc>
                </a:pPr>
                <a:r>
                  <a:rPr lang="en-US" altLang="zh-TW" sz="1400" b="1" dirty="0">
                    <a:solidFill>
                      <a:srgbClr val="000000"/>
                    </a:solidFill>
                  </a:rPr>
                  <a:t>For </a:t>
                </a:r>
                <a14:m>
                  <m:oMath xmlns:m="http://schemas.openxmlformats.org/officeDocument/2006/math">
                    <m:sSubSup>
                      <m:sSubSupPr>
                        <m:ctrlPr>
                          <a:rPr lang="en-US" altLang="zh-TW" sz="1400" i="1" smtClean="0">
                            <a:solidFill>
                              <a:srgbClr val="000000"/>
                            </a:solidFill>
                            <a:latin typeface="Cambria Math" panose="02040503050406030204" pitchFamily="18" charset="0"/>
                          </a:rPr>
                        </m:ctrlPr>
                      </m:sSubSupPr>
                      <m:e>
                        <m:r>
                          <a:rPr lang="en-US" altLang="zh-TW" sz="1400" b="0" i="1" smtClean="0">
                            <a:solidFill>
                              <a:srgbClr val="000000"/>
                            </a:solidFill>
                            <a:latin typeface="Cambria Math" panose="02040503050406030204" pitchFamily="18" charset="0"/>
                          </a:rPr>
                          <m:t>𝑥</m:t>
                        </m:r>
                      </m:e>
                      <m:sub>
                        <m:r>
                          <a:rPr lang="en-US" altLang="zh-TW" sz="1400" b="0" i="1" smtClean="0">
                            <a:solidFill>
                              <a:srgbClr val="000000"/>
                            </a:solidFill>
                            <a:latin typeface="Cambria Math" panose="02040503050406030204" pitchFamily="18" charset="0"/>
                          </a:rPr>
                          <m:t>𝑛</m:t>
                        </m:r>
                      </m:sub>
                      <m:sup>
                        <m:r>
                          <a:rPr lang="en-US" altLang="zh-TW" sz="1400" b="0" i="1" smtClean="0">
                            <a:solidFill>
                              <a:srgbClr val="000000"/>
                            </a:solidFill>
                            <a:latin typeface="Cambria Math" panose="02040503050406030204" pitchFamily="18" charset="0"/>
                          </a:rPr>
                          <m:t>𝑡</m:t>
                        </m:r>
                      </m:sup>
                    </m:sSubSup>
                  </m:oMath>
                </a14:m>
                <a:r>
                  <a:rPr lang="en-US" altLang="zh-TW" sz="1400" u="none" strike="noStrike" baseline="0" dirty="0">
                    <a:solidFill>
                      <a:srgbClr val="000000"/>
                    </a:solidFill>
                  </a:rPr>
                  <a:t>,</a:t>
                </a:r>
                <a:r>
                  <a:rPr lang="en-US" altLang="zh-TW" sz="1400" dirty="0">
                    <a:solidFill>
                      <a:srgbClr val="000000"/>
                    </a:solidFill>
                  </a:rPr>
                  <a:t> </a:t>
                </a:r>
                <a14:m>
                  <m:oMath xmlns:m="http://schemas.openxmlformats.org/officeDocument/2006/math">
                    <m:sSubSup>
                      <m:sSubSupPr>
                        <m:ctrlPr>
                          <a:rPr lang="en-US" altLang="zh-TW" sz="1400" i="1">
                            <a:solidFill>
                              <a:srgbClr val="000000"/>
                            </a:solidFill>
                            <a:latin typeface="Cambria Math" panose="02040503050406030204" pitchFamily="18" charset="0"/>
                          </a:rPr>
                        </m:ctrlPr>
                      </m:sSubSupPr>
                      <m:e>
                        <m:r>
                          <a:rPr lang="en-US" altLang="zh-TW" sz="1400" b="0" i="1">
                            <a:solidFill>
                              <a:srgbClr val="000000"/>
                            </a:solidFill>
                            <a:latin typeface="Cambria Math" panose="02040503050406030204" pitchFamily="18" charset="0"/>
                          </a:rPr>
                          <m:t>𝑥</m:t>
                        </m:r>
                      </m:e>
                      <m:sub>
                        <m:r>
                          <a:rPr lang="en-US" altLang="zh-TW" sz="1400" b="0" i="1">
                            <a:solidFill>
                              <a:srgbClr val="000000"/>
                            </a:solidFill>
                            <a:latin typeface="Cambria Math" panose="02040503050406030204" pitchFamily="18" charset="0"/>
                          </a:rPr>
                          <m:t>𝑛</m:t>
                        </m:r>
                      </m:sub>
                      <m:sup>
                        <m:r>
                          <a:rPr lang="en-US" altLang="zh-TW" sz="1400" b="0" i="1" smtClean="0">
                            <a:solidFill>
                              <a:srgbClr val="000000"/>
                            </a:solidFill>
                            <a:latin typeface="Cambria Math" panose="02040503050406030204" pitchFamily="18" charset="0"/>
                          </a:rPr>
                          <m:t>𝑠</m:t>
                        </m:r>
                      </m:sup>
                    </m:sSubSup>
                  </m:oMath>
                </a14:m>
                <a:r>
                  <a:rPr lang="en-US" altLang="zh-TW" sz="1400" b="1" u="none" strike="noStrike" baseline="0" dirty="0">
                    <a:solidFill>
                      <a:srgbClr val="000000"/>
                    </a:solidFill>
                  </a:rPr>
                  <a:t> in </a:t>
                </a:r>
                <a14:m>
                  <m:oMath xmlns:m="http://schemas.openxmlformats.org/officeDocument/2006/math">
                    <m:sSubSup>
                      <m:sSubSupPr>
                        <m:ctrlPr>
                          <a:rPr lang="en-US" altLang="zh-TW" sz="1400" i="1">
                            <a:solidFill>
                              <a:srgbClr val="000000"/>
                            </a:solidFill>
                            <a:latin typeface="Cambria Math" panose="02040503050406030204" pitchFamily="18" charset="0"/>
                          </a:rPr>
                        </m:ctrlPr>
                      </m:sSubSupPr>
                      <m:e>
                        <m:r>
                          <a:rPr lang="en-US" altLang="zh-TW" sz="1400" b="0" i="1">
                            <a:solidFill>
                              <a:srgbClr val="000000"/>
                            </a:solidFill>
                            <a:latin typeface="Cambria Math" panose="02040503050406030204" pitchFamily="18" charset="0"/>
                          </a:rPr>
                          <m:t>𝑋</m:t>
                        </m:r>
                      </m:e>
                      <m:sub>
                        <m:r>
                          <a:rPr lang="en-US" altLang="zh-TW" sz="1400" b="0" i="1">
                            <a:solidFill>
                              <a:srgbClr val="000000"/>
                            </a:solidFill>
                            <a:latin typeface="Cambria Math" panose="02040503050406030204" pitchFamily="18" charset="0"/>
                          </a:rPr>
                          <m:t>𝑛</m:t>
                        </m:r>
                      </m:sub>
                      <m:sup>
                        <m:r>
                          <a:rPr lang="en-US" altLang="zh-TW" sz="1400" b="0" i="1">
                            <a:solidFill>
                              <a:srgbClr val="000000"/>
                            </a:solidFill>
                            <a:latin typeface="Cambria Math" panose="02040503050406030204" pitchFamily="18" charset="0"/>
                          </a:rPr>
                          <m:t>𝑡</m:t>
                        </m:r>
                      </m:sup>
                    </m:sSubSup>
                  </m:oMath>
                </a14:m>
                <a:r>
                  <a:rPr lang="en-US" altLang="zh-TW" sz="1400" u="none" strike="noStrike" baseline="0" dirty="0">
                    <a:solidFill>
                      <a:srgbClr val="000000"/>
                    </a:solidFill>
                  </a:rPr>
                  <a:t>,</a:t>
                </a:r>
                <a:r>
                  <a:rPr lang="en-US" altLang="zh-TW" sz="1400" dirty="0">
                    <a:solidFill>
                      <a:srgbClr val="000000"/>
                    </a:solidFill>
                  </a:rPr>
                  <a:t> </a:t>
                </a:r>
                <a14:m>
                  <m:oMath xmlns:m="http://schemas.openxmlformats.org/officeDocument/2006/math">
                    <m:sSubSup>
                      <m:sSubSupPr>
                        <m:ctrlPr>
                          <a:rPr lang="en-US" altLang="zh-TW" sz="1400" i="1">
                            <a:solidFill>
                              <a:srgbClr val="000000"/>
                            </a:solidFill>
                            <a:latin typeface="Cambria Math" panose="02040503050406030204" pitchFamily="18" charset="0"/>
                          </a:rPr>
                        </m:ctrlPr>
                      </m:sSubSupPr>
                      <m:e>
                        <m:r>
                          <a:rPr lang="en-US" altLang="zh-TW" sz="1400" b="0" i="1">
                            <a:solidFill>
                              <a:srgbClr val="000000"/>
                            </a:solidFill>
                            <a:latin typeface="Cambria Math" panose="02040503050406030204" pitchFamily="18" charset="0"/>
                          </a:rPr>
                          <m:t>𝑋</m:t>
                        </m:r>
                      </m:e>
                      <m:sub>
                        <m:r>
                          <a:rPr lang="en-US" altLang="zh-TW" sz="1400" b="0" i="1">
                            <a:solidFill>
                              <a:srgbClr val="000000"/>
                            </a:solidFill>
                            <a:latin typeface="Cambria Math" panose="02040503050406030204" pitchFamily="18" charset="0"/>
                          </a:rPr>
                          <m:t>𝑛</m:t>
                        </m:r>
                      </m:sub>
                      <m:sup>
                        <m:r>
                          <a:rPr lang="en-US" altLang="zh-TW" sz="1400" b="0" i="1">
                            <a:solidFill>
                              <a:srgbClr val="000000"/>
                            </a:solidFill>
                            <a:latin typeface="Cambria Math" panose="02040503050406030204" pitchFamily="18" charset="0"/>
                          </a:rPr>
                          <m:t>𝑠</m:t>
                        </m:r>
                      </m:sup>
                    </m:sSubSup>
                  </m:oMath>
                </a14:m>
                <a:r>
                  <a:rPr lang="en-US" altLang="zh-TW" sz="1400" u="none" strike="noStrike" baseline="0" dirty="0">
                    <a:solidFill>
                      <a:srgbClr val="000000"/>
                    </a:solidFill>
                  </a:rPr>
                  <a:t> </a:t>
                </a:r>
                <a:r>
                  <a:rPr lang="en-US" altLang="zh-TW" sz="1400" b="1" u="none" strike="noStrike" baseline="0" dirty="0">
                    <a:solidFill>
                      <a:srgbClr val="000000"/>
                    </a:solidFill>
                  </a:rPr>
                  <a:t>do</a:t>
                </a:r>
              </a:p>
              <a:p>
                <a:pPr marL="720000" indent="-720000">
                  <a:lnSpc>
                    <a:spcPct val="150000"/>
                  </a:lnSpc>
                </a:pPr>
                <a:r>
                  <a:rPr lang="en-US" altLang="zh-TW" sz="1400" b="0" i="0" u="none" strike="noStrike" baseline="0" dirty="0">
                    <a:solidFill>
                      <a:srgbClr val="000000"/>
                    </a:solidFill>
                    <a:ea typeface="Cambria Math" panose="02040503050406030204" pitchFamily="18" charset="0"/>
                  </a:rPr>
                  <a:t>// to extract batch features</a:t>
                </a:r>
                <a:endParaRPr lang="zh-TW" altLang="en-US" sz="1400" b="0" i="0" u="none" strike="noStrike" baseline="0" dirty="0">
                  <a:solidFill>
                    <a:srgbClr val="000000"/>
                  </a:solidFill>
                </a:endParaRPr>
              </a:p>
              <a:p>
                <a:pPr marL="720000" indent="-720000">
                  <a:lnSpc>
                    <a:spcPct val="150000"/>
                  </a:lnSpc>
                </a:pPr>
                <a:r>
                  <a:rPr lang="en-US" altLang="zh-TW" sz="1400" b="1" u="none" strike="noStrike" baseline="0" dirty="0">
                    <a:solidFill>
                      <a:srgbClr val="000000"/>
                    </a:solidFill>
                  </a:rPr>
                  <a:t>Feature extraction. </a:t>
                </a:r>
              </a:p>
              <a:p>
                <a:pPr marL="720000" indent="-720000">
                  <a:lnSpc>
                    <a:spcPct val="150000"/>
                  </a:lnSpc>
                </a:pPr>
                <a:r>
                  <a:rPr lang="en-US" altLang="zh-TW" sz="1400" b="1" u="none" strike="noStrike" baseline="0" dirty="0">
                    <a:solidFill>
                      <a:srgbClr val="000000"/>
                    </a:solidFill>
                  </a:rPr>
                  <a:t> </a:t>
                </a:r>
                <a14:m>
                  <m:oMath xmlns:m="http://schemas.openxmlformats.org/officeDocument/2006/math">
                    <m:sSubSup>
                      <m:sSubSupPr>
                        <m:ctrlP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ctrlPr>
                      </m:sSubSupPr>
                      <m:e>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ℬ</m:t>
                        </m:r>
                      </m:e>
                      <m: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𝒏</m:t>
                        </m:r>
                      </m:sub>
                      <m: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𝒕</m:t>
                        </m:r>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𝟏</m:t>
                        </m:r>
                      </m:sup>
                    </m:sSub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sSub>
                      <m:sSubPr>
                        <m:ctrlP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ctrlPr>
                      </m:sSubPr>
                      <m:e>
                        <m:r>
                          <a:rPr lang="en-US" altLang="zh-TW" sz="1400" b="1" i="1">
                            <a:solidFill>
                              <a:srgbClr val="000000"/>
                            </a:solidFill>
                            <a:latin typeface="Cambria Math" panose="02040503050406030204" pitchFamily="18" charset="0"/>
                            <a:ea typeface="Cambria Math" panose="02040503050406030204" pitchFamily="18" charset="0"/>
                          </a:rPr>
                          <m:t>ℳ</m:t>
                        </m:r>
                      </m:e>
                      <m: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𝒕</m:t>
                        </m:r>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𝟏</m:t>
                        </m:r>
                      </m:sub>
                    </m:s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sSubSup>
                      <m:sSubSupPr>
                        <m:ctrlP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ctrlPr>
                      </m:sSubSupPr>
                      <m:e>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𝒙</m:t>
                        </m:r>
                      </m:e>
                      <m: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𝒏</m:t>
                        </m:r>
                      </m:sub>
                      <m: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𝒕</m:t>
                        </m:r>
                      </m:sup>
                    </m:sSub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oMath>
                </a14:m>
                <a:endParaRPr lang="en-US" altLang="zh-TW" sz="1400" b="1" dirty="0">
                  <a:solidFill>
                    <a:srgbClr val="000000"/>
                  </a:solidFill>
                </a:endParaRPr>
              </a:p>
              <a:p>
                <a:pPr marL="720000" indent="-720000">
                  <a:lnSpc>
                    <a:spcPct val="150000"/>
                  </a:lnSpc>
                </a:pPr>
                <a:r>
                  <a:rPr lang="en-US" altLang="zh-TW" sz="1400" b="1" u="none" strike="noStrike" baseline="0" dirty="0">
                    <a:solidFill>
                      <a:srgbClr val="000000"/>
                    </a:solidFill>
                  </a:rPr>
                  <a:t> </a:t>
                </a:r>
                <a14:m>
                  <m:oMath xmlns:m="http://schemas.openxmlformats.org/officeDocument/2006/math">
                    <m:sSubSup>
                      <m:sSubSupPr>
                        <m:ctrlP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ctrlPr>
                      </m:sSubSupPr>
                      <m:e>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ℬ</m:t>
                        </m:r>
                      </m:e>
                      <m: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𝒏</m:t>
                        </m:r>
                      </m:sub>
                      <m: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𝒕</m:t>
                        </m:r>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𝟐</m:t>
                        </m:r>
                      </m:sup>
                    </m:sSub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sSub>
                      <m:sSubPr>
                        <m:ctrlP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ctrlPr>
                      </m:sSubPr>
                      <m:e>
                        <m:r>
                          <a:rPr lang="en-US" altLang="zh-TW" sz="1400" b="1" i="1">
                            <a:solidFill>
                              <a:srgbClr val="000000"/>
                            </a:solidFill>
                            <a:latin typeface="Cambria Math" panose="02040503050406030204" pitchFamily="18" charset="0"/>
                            <a:ea typeface="Cambria Math" panose="02040503050406030204" pitchFamily="18" charset="0"/>
                          </a:rPr>
                          <m:t>ℳ</m:t>
                        </m:r>
                      </m:e>
                      <m: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𝒕</m:t>
                        </m:r>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𝟐</m:t>
                        </m:r>
                      </m:sub>
                    </m:s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sSubSup>
                      <m:sSubSupPr>
                        <m:ctrlP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ctrlPr>
                      </m:sSubSupPr>
                      <m:e>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𝒙</m:t>
                        </m:r>
                      </m:e>
                      <m: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𝒏</m:t>
                        </m:r>
                      </m:sub>
                      <m: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𝒕</m:t>
                        </m:r>
                      </m:sup>
                    </m:sSub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oMath>
                </a14:m>
                <a:endParaRPr lang="en-US" altLang="zh-TW" sz="1400" b="0" i="0" u="none" strike="noStrike" baseline="0" dirty="0">
                  <a:solidFill>
                    <a:srgbClr val="000000"/>
                  </a:solidFill>
                </a:endParaRPr>
              </a:p>
              <a:p>
                <a:pPr marL="720000" indent="-720000">
                  <a:lnSpc>
                    <a:spcPct val="150000"/>
                  </a:lnSpc>
                </a:pPr>
                <a:r>
                  <a:rPr lang="en-US" altLang="zh-TW" sz="1400" b="0" i="0" u="none" strike="noStrike" dirty="0">
                    <a:solidFill>
                      <a:srgbClr val="000000"/>
                    </a:solidFill>
                  </a:rPr>
                  <a:t> </a:t>
                </a:r>
                <a14:m>
                  <m:oMath xmlns:m="http://schemas.openxmlformats.org/officeDocument/2006/math">
                    <m:sSubSup>
                      <m:sSubSupPr>
                        <m:ctrlP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ctrlPr>
                      </m:sSubSupPr>
                      <m:e>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ℬ</m:t>
                        </m:r>
                      </m:e>
                      <m: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𝒏</m:t>
                        </m:r>
                      </m:sub>
                      <m: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𝒔</m:t>
                        </m:r>
                      </m:sup>
                    </m:sSub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sSub>
                      <m:sSubPr>
                        <m:ctrlP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ctrlPr>
                      </m:sSubPr>
                      <m:e>
                        <m:r>
                          <a:rPr lang="en-US" altLang="zh-TW" sz="1400" b="1" i="1">
                            <a:solidFill>
                              <a:srgbClr val="000000"/>
                            </a:solidFill>
                            <a:latin typeface="Cambria Math" panose="02040503050406030204" pitchFamily="18" charset="0"/>
                            <a:ea typeface="Cambria Math" panose="02040503050406030204" pitchFamily="18" charset="0"/>
                          </a:rPr>
                          <m:t>ℳ</m:t>
                        </m:r>
                      </m:e>
                      <m: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𝒔</m:t>
                        </m:r>
                      </m:sub>
                    </m:s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sSubSup>
                      <m:sSubSupPr>
                        <m:ctrlP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ctrlPr>
                      </m:sSubSupPr>
                      <m:e>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𝒙</m:t>
                        </m:r>
                      </m:e>
                      <m: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𝒏</m:t>
                        </m:r>
                      </m:sub>
                      <m: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𝒔</m:t>
                        </m:r>
                      </m:sup>
                    </m:sSub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oMath>
                </a14:m>
                <a:endParaRPr lang="zh-TW" altLang="en-US" sz="1400" b="0" i="0" u="none" strike="noStrike" baseline="0" dirty="0">
                  <a:solidFill>
                    <a:srgbClr val="000000"/>
                  </a:solidFill>
                </a:endParaRPr>
              </a:p>
              <a:p>
                <a:pPr marL="720000" indent="-720000">
                  <a:lnSpc>
                    <a:spcPct val="150000"/>
                  </a:lnSpc>
                </a:pPr>
                <a:r>
                  <a:rPr lang="en-US" altLang="zh-TW" sz="1400" b="1" dirty="0" err="1">
                    <a:solidFill>
                      <a:srgbClr val="000000"/>
                    </a:solidFill>
                  </a:rPr>
                  <a:t>Concat</a:t>
                </a:r>
                <a:r>
                  <a:rPr lang="zh-TW" altLang="en-US" sz="1400" b="1" dirty="0">
                    <a:solidFill>
                      <a:srgbClr val="000000"/>
                    </a:solidFill>
                  </a:rPr>
                  <a:t> </a:t>
                </a:r>
                <a:r>
                  <a:rPr lang="en-US" altLang="zh-TW" sz="1400" b="1" dirty="0">
                    <a:solidFill>
                      <a:srgbClr val="000000"/>
                    </a:solidFill>
                  </a:rPr>
                  <a:t>features</a:t>
                </a:r>
                <a:r>
                  <a:rPr lang="en-US" altLang="zh-TW" sz="1400" b="1" u="none" strike="noStrike" baseline="0" dirty="0">
                    <a:solidFill>
                      <a:srgbClr val="000000"/>
                    </a:solidFill>
                  </a:rPr>
                  <a:t>. </a:t>
                </a:r>
              </a:p>
              <a:p>
                <a:pPr marL="720000" indent="-720000">
                  <a:lnSpc>
                    <a:spcPct val="150000"/>
                  </a:lnSpc>
                </a:pPr>
                <a:r>
                  <a:rPr lang="en-US" altLang="zh-TW" sz="1400" dirty="0"/>
                  <a:t>//Combine features from both models for thermal images</a:t>
                </a:r>
              </a:p>
              <a:p>
                <a:pPr marL="720000" indent="-720000">
                  <a:lnSpc>
                    <a:spcPct val="150000"/>
                  </a:lnSpc>
                </a:pPr>
                <a14:m>
                  <m:oMath xmlns:m="http://schemas.openxmlformats.org/officeDocument/2006/math">
                    <m:sSubSup>
                      <m:sSubSupPr>
                        <m:ctrlP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ctrlPr>
                      </m:sSubSupPr>
                      <m:e>
                        <m:r>
                          <a:rPr lang="en-US" altLang="zh-TW" sz="1400" b="1" i="1">
                            <a:solidFill>
                              <a:srgbClr val="000000"/>
                            </a:solidFill>
                            <a:latin typeface="Cambria Math" panose="02040503050406030204" pitchFamily="18" charset="0"/>
                            <a:ea typeface="Cambria Math" panose="02040503050406030204" pitchFamily="18" charset="0"/>
                          </a:rPr>
                          <m:t>∁</m:t>
                        </m:r>
                      </m:e>
                      <m: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𝒏</m:t>
                        </m:r>
                      </m:sub>
                      <m: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𝒕</m:t>
                        </m:r>
                      </m:sup>
                    </m:sSub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sSubSup>
                      <m:sSubSupPr>
                        <m:ctrlP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ctrlPr>
                      </m:sSubSupPr>
                      <m:e>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𝑪𝒐𝒏𝒄𝒂𝒕</m:t>
                        </m:r>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r>
                          <a:rPr lang="en-US" altLang="zh-TW" sz="1400" b="1" i="1">
                            <a:solidFill>
                              <a:srgbClr val="000000"/>
                            </a:solidFill>
                            <a:latin typeface="Cambria Math" panose="02040503050406030204" pitchFamily="18" charset="0"/>
                            <a:ea typeface="Cambria Math" panose="02040503050406030204" pitchFamily="18" charset="0"/>
                          </a:rPr>
                          <m:t>ℬ</m:t>
                        </m:r>
                      </m:e>
                      <m:sub>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𝒏</m:t>
                        </m:r>
                      </m:sub>
                      <m: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𝒕</m:t>
                        </m:r>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𝟏</m:t>
                        </m:r>
                      </m:sup>
                    </m:sSubSup>
                    <m:r>
                      <a:rPr lang="en-US" altLang="zh-TW" sz="1400" b="1" i="1" u="none" strike="noStrike" baseline="0" smtClean="0">
                        <a:solidFill>
                          <a:srgbClr val="000000"/>
                        </a:solidFill>
                        <a:latin typeface="Cambria Math" panose="02040503050406030204" pitchFamily="18" charset="0"/>
                        <a:ea typeface="Cambria Math" panose="02040503050406030204" pitchFamily="18" charset="0"/>
                      </a:rPr>
                      <m:t>,</m:t>
                    </m:r>
                  </m:oMath>
                </a14:m>
                <a:r>
                  <a:rPr lang="en-US" altLang="zh-TW" sz="1400" b="1" u="none" strike="noStrike" baseline="0" dirty="0">
                    <a:solidFill>
                      <a:srgbClr val="000000"/>
                    </a:solidFill>
                  </a:rPr>
                  <a:t> </a:t>
                </a:r>
                <a14:m>
                  <m:oMath xmlns:m="http://schemas.openxmlformats.org/officeDocument/2006/math">
                    <m:sSubSup>
                      <m:sSubSupPr>
                        <m:ctrlPr>
                          <a:rPr lang="en-US" altLang="zh-TW" sz="1400" b="1" i="1" u="none" strike="noStrike" baseline="0" dirty="0" smtClean="0">
                            <a:solidFill>
                              <a:srgbClr val="000000"/>
                            </a:solidFill>
                            <a:latin typeface="Cambria Math" panose="02040503050406030204" pitchFamily="18" charset="0"/>
                            <a:ea typeface="Cambria Math" panose="02040503050406030204" pitchFamily="18" charset="0"/>
                          </a:rPr>
                        </m:ctrlPr>
                      </m:sSubSupPr>
                      <m:e>
                        <m:r>
                          <a:rPr lang="en-US" altLang="zh-TW" sz="1400" b="1" i="1" u="none" strike="noStrike" baseline="0" dirty="0" smtClean="0">
                            <a:solidFill>
                              <a:srgbClr val="000000"/>
                            </a:solidFill>
                            <a:latin typeface="Cambria Math" panose="02040503050406030204" pitchFamily="18" charset="0"/>
                            <a:ea typeface="Cambria Math" panose="02040503050406030204" pitchFamily="18" charset="0"/>
                          </a:rPr>
                          <m:t>ℬ</m:t>
                        </m:r>
                      </m:e>
                      <m:sub>
                        <m:r>
                          <a:rPr lang="en-US" altLang="zh-TW" sz="1400" b="1" i="1" u="none" strike="noStrike" baseline="0" dirty="0" smtClean="0">
                            <a:solidFill>
                              <a:srgbClr val="000000"/>
                            </a:solidFill>
                            <a:latin typeface="Cambria Math" panose="02040503050406030204" pitchFamily="18" charset="0"/>
                            <a:ea typeface="Cambria Math" panose="02040503050406030204" pitchFamily="18" charset="0"/>
                          </a:rPr>
                          <m:t>𝒏</m:t>
                        </m:r>
                      </m:sub>
                      <m:sup>
                        <m:r>
                          <a:rPr lang="en-US" altLang="zh-TW" sz="1400" b="1" i="1" u="none" strike="noStrike" baseline="0" dirty="0" smtClean="0">
                            <a:solidFill>
                              <a:srgbClr val="000000"/>
                            </a:solidFill>
                            <a:latin typeface="Cambria Math" panose="02040503050406030204" pitchFamily="18" charset="0"/>
                            <a:ea typeface="Cambria Math" panose="02040503050406030204" pitchFamily="18" charset="0"/>
                          </a:rPr>
                          <m:t>𝒕</m:t>
                        </m:r>
                        <m:r>
                          <a:rPr lang="en-US" altLang="zh-TW" sz="1400" b="1" i="1" u="none" strike="noStrike" baseline="0" dirty="0" smtClean="0">
                            <a:solidFill>
                              <a:srgbClr val="000000"/>
                            </a:solidFill>
                            <a:latin typeface="Cambria Math" panose="02040503050406030204" pitchFamily="18" charset="0"/>
                            <a:ea typeface="Cambria Math" panose="02040503050406030204" pitchFamily="18" charset="0"/>
                          </a:rPr>
                          <m:t>𝟐</m:t>
                        </m:r>
                      </m:sup>
                    </m:sSubSup>
                    <m:r>
                      <a:rPr lang="en-US" altLang="zh-TW" sz="1400" b="1" i="1" u="none" strike="noStrike" baseline="0" dirty="0" smtClean="0">
                        <a:solidFill>
                          <a:srgbClr val="000000"/>
                        </a:solidFill>
                        <a:latin typeface="Cambria Math" panose="02040503050406030204" pitchFamily="18" charset="0"/>
                        <a:ea typeface="Cambria Math" panose="02040503050406030204" pitchFamily="18" charset="0"/>
                      </a:rPr>
                      <m:t>)</m:t>
                    </m:r>
                  </m:oMath>
                </a14:m>
                <a:endParaRPr lang="en-US" altLang="zh-TW" sz="1400" b="1" i="1" u="none" strike="noStrike" baseline="0" dirty="0">
                  <a:solidFill>
                    <a:srgbClr val="000000"/>
                  </a:solidFill>
                  <a:latin typeface="Cambria Math" panose="02040503050406030204" pitchFamily="18" charset="0"/>
                  <a:ea typeface="Cambria Math" panose="02040503050406030204" pitchFamily="18" charset="0"/>
                </a:endParaRPr>
              </a:p>
              <a:p>
                <a:pPr>
                  <a:lnSpc>
                    <a:spcPct val="150000"/>
                  </a:lnSpc>
                </a:pPr>
                <a14:m>
                  <m:oMathPara xmlns:m="http://schemas.openxmlformats.org/officeDocument/2006/math">
                    <m:oMathParaPr>
                      <m:jc m:val="left"/>
                    </m:oMathParaPr>
                    <m:oMath xmlns:m="http://schemas.openxmlformats.org/officeDocument/2006/math">
                      <m:sSub>
                        <m:sSubPr>
                          <m:ctrlPr>
                            <a:rPr lang="en-US" altLang="zh-TW" sz="1400" b="1" i="1">
                              <a:solidFill>
                                <a:srgbClr val="000000"/>
                              </a:solidFill>
                              <a:latin typeface="Cambria Math" panose="02040503050406030204" pitchFamily="18" charset="0"/>
                              <a:ea typeface="Cambria Math" panose="02040503050406030204" pitchFamily="18" charset="0"/>
                            </a:rPr>
                          </m:ctrlPr>
                        </m:sSubPr>
                        <m:e>
                          <m:r>
                            <a:rPr lang="en-US" altLang="zh-TW" sz="1400" b="1" i="1">
                              <a:solidFill>
                                <a:srgbClr val="000000"/>
                              </a:solidFill>
                              <a:latin typeface="Cambria Math" panose="02040503050406030204" pitchFamily="18" charset="0"/>
                              <a:ea typeface="Cambria Math" panose="02040503050406030204" pitchFamily="18" charset="0"/>
                            </a:rPr>
                            <m:t>∁</m:t>
                          </m:r>
                        </m:e>
                        <m:sub>
                          <m:r>
                            <a:rPr lang="en-US" altLang="zh-TW" sz="1400" b="1" i="1">
                              <a:solidFill>
                                <a:srgbClr val="000000"/>
                              </a:solidFill>
                              <a:latin typeface="Cambria Math" panose="02040503050406030204" pitchFamily="18" charset="0"/>
                              <a:ea typeface="Cambria Math" panose="02040503050406030204" pitchFamily="18" charset="0"/>
                            </a:rPr>
                            <m:t>𝑛</m:t>
                          </m:r>
                        </m:sub>
                      </m:sSub>
                      <m:sSubSup>
                        <m:sSubSupPr>
                          <m:ctrlPr>
                            <a:rPr lang="en-US" altLang="zh-TW" sz="1400" b="1" i="1">
                              <a:solidFill>
                                <a:srgbClr val="000000"/>
                              </a:solidFill>
                              <a:latin typeface="Cambria Math" panose="02040503050406030204" pitchFamily="18" charset="0"/>
                              <a:ea typeface="Cambria Math" panose="02040503050406030204" pitchFamily="18" charset="0"/>
                            </a:rPr>
                          </m:ctrlPr>
                        </m:sSubSupPr>
                        <m:e>
                          <m:r>
                            <a:rPr lang="en-US" altLang="zh-TW" sz="1400" b="1" i="1">
                              <a:solidFill>
                                <a:srgbClr val="000000"/>
                              </a:solidFill>
                              <a:latin typeface="Cambria Math" panose="02040503050406030204" pitchFamily="18" charset="0"/>
                              <a:ea typeface="Cambria Math" panose="02040503050406030204" pitchFamily="18" charset="0"/>
                            </a:rPr>
                            <m:t>=</m:t>
                          </m:r>
                          <m:r>
                            <a:rPr lang="en-US" altLang="zh-TW" sz="1400" b="1" i="1" smtClean="0">
                              <a:solidFill>
                                <a:srgbClr val="000000"/>
                              </a:solidFill>
                              <a:latin typeface="Cambria Math" panose="02040503050406030204" pitchFamily="18" charset="0"/>
                              <a:ea typeface="Cambria Math" panose="02040503050406030204" pitchFamily="18" charset="0"/>
                            </a:rPr>
                            <m:t>𝑪𝒐𝒏𝒄𝒂𝒕</m:t>
                          </m:r>
                          <m:r>
                            <a:rPr lang="en-US" altLang="zh-TW" sz="1400" b="1" i="1" smtClean="0">
                              <a:solidFill>
                                <a:srgbClr val="000000"/>
                              </a:solidFill>
                              <a:latin typeface="Cambria Math" panose="02040503050406030204" pitchFamily="18" charset="0"/>
                              <a:ea typeface="Cambria Math" panose="02040503050406030204" pitchFamily="18" charset="0"/>
                            </a:rPr>
                            <m:t>(∁</m:t>
                          </m:r>
                        </m:e>
                        <m:sub>
                          <m:r>
                            <a:rPr lang="en-US" altLang="zh-TW" sz="1400" b="1" i="1">
                              <a:solidFill>
                                <a:srgbClr val="000000"/>
                              </a:solidFill>
                              <a:latin typeface="Cambria Math" panose="02040503050406030204" pitchFamily="18" charset="0"/>
                              <a:ea typeface="Cambria Math" panose="02040503050406030204" pitchFamily="18" charset="0"/>
                            </a:rPr>
                            <m:t>𝑛</m:t>
                          </m:r>
                        </m:sub>
                        <m:sup>
                          <m:r>
                            <a:rPr lang="en-US" altLang="zh-TW" sz="1400" b="1" i="1">
                              <a:solidFill>
                                <a:srgbClr val="000000"/>
                              </a:solidFill>
                              <a:latin typeface="Cambria Math" panose="02040503050406030204" pitchFamily="18" charset="0"/>
                              <a:ea typeface="Cambria Math" panose="02040503050406030204" pitchFamily="18" charset="0"/>
                            </a:rPr>
                            <m:t>𝑡</m:t>
                          </m:r>
                        </m:sup>
                      </m:sSubSup>
                      <m:r>
                        <a:rPr lang="en-US" altLang="zh-TW" sz="1400" b="1" i="1" smtClean="0">
                          <a:solidFill>
                            <a:srgbClr val="000000"/>
                          </a:solidFill>
                          <a:latin typeface="Cambria Math" panose="02040503050406030204" pitchFamily="18" charset="0"/>
                          <a:ea typeface="Cambria Math" panose="02040503050406030204" pitchFamily="18" charset="0"/>
                        </a:rPr>
                        <m:t> ,</m:t>
                      </m:r>
                      <m:sSubSup>
                        <m:sSubSupPr>
                          <m:ctrlPr>
                            <a:rPr lang="en-US" altLang="zh-TW" sz="1400" b="1" i="1" smtClean="0">
                              <a:solidFill>
                                <a:srgbClr val="000000"/>
                              </a:solidFill>
                              <a:latin typeface="Cambria Math" panose="02040503050406030204" pitchFamily="18" charset="0"/>
                              <a:ea typeface="Cambria Math" panose="02040503050406030204" pitchFamily="18" charset="0"/>
                            </a:rPr>
                          </m:ctrlPr>
                        </m:sSubSupPr>
                        <m:e>
                          <m:r>
                            <a:rPr lang="en-US" altLang="zh-TW" sz="1400" b="1" i="1">
                              <a:solidFill>
                                <a:srgbClr val="000000"/>
                              </a:solidFill>
                              <a:latin typeface="Cambria Math" panose="02040503050406030204" pitchFamily="18" charset="0"/>
                              <a:ea typeface="Cambria Math" panose="02040503050406030204" pitchFamily="18" charset="0"/>
                            </a:rPr>
                            <m:t>ℬ</m:t>
                          </m:r>
                        </m:e>
                        <m:sub>
                          <m:r>
                            <a:rPr lang="en-US" altLang="zh-TW" sz="1400" b="1" i="1">
                              <a:solidFill>
                                <a:srgbClr val="000000"/>
                              </a:solidFill>
                              <a:latin typeface="Cambria Math" panose="02040503050406030204" pitchFamily="18" charset="0"/>
                              <a:ea typeface="Cambria Math" panose="02040503050406030204" pitchFamily="18" charset="0"/>
                            </a:rPr>
                            <m:t>𝑛</m:t>
                          </m:r>
                        </m:sub>
                        <m:sup>
                          <m:r>
                            <a:rPr lang="en-US" altLang="zh-TW" sz="1400" b="1" i="1">
                              <a:solidFill>
                                <a:srgbClr val="000000"/>
                              </a:solidFill>
                              <a:latin typeface="Cambria Math" panose="02040503050406030204" pitchFamily="18" charset="0"/>
                              <a:ea typeface="Cambria Math" panose="02040503050406030204" pitchFamily="18" charset="0"/>
                            </a:rPr>
                            <m:t>𝑠</m:t>
                          </m:r>
                        </m:sup>
                      </m:sSubSup>
                      <m:r>
                        <a:rPr lang="en-US" altLang="zh-TW" sz="1400" b="1" i="1" smtClean="0">
                          <a:solidFill>
                            <a:srgbClr val="000000"/>
                          </a:solidFill>
                          <a:latin typeface="Cambria Math" panose="02040503050406030204" pitchFamily="18" charset="0"/>
                          <a:ea typeface="Cambria Math" panose="02040503050406030204" pitchFamily="18" charset="0"/>
                        </a:rPr>
                        <m:t>)</m:t>
                      </m:r>
                    </m:oMath>
                  </m:oMathPara>
                </a14:m>
                <a:endParaRPr lang="en-US" altLang="zh-TW" sz="1400" b="1" i="1" dirty="0">
                  <a:solidFill>
                    <a:srgbClr val="000000"/>
                  </a:solidFill>
                  <a:latin typeface="Cambria Math" panose="02040503050406030204" pitchFamily="18" charset="0"/>
                  <a:ea typeface="Cambria Math" panose="02040503050406030204" pitchFamily="18" charset="0"/>
                </a:endParaRPr>
              </a:p>
              <a:p>
                <a:pPr marL="720000" indent="-720000">
                  <a:lnSpc>
                    <a:spcPct val="150000"/>
                  </a:lnSpc>
                </a:pPr>
                <a:r>
                  <a:rPr lang="en-US" altLang="zh-TW" sz="1400" b="0" i="0" u="none" strike="noStrike" baseline="0" dirty="0">
                    <a:solidFill>
                      <a:srgbClr val="000000"/>
                    </a:solidFill>
                  </a:rPr>
                  <a:t>Calculate the overall loss </a:t>
                </a:r>
                <a:r>
                  <a:rPr lang="en-US" altLang="zh-TW" sz="1400" dirty="0">
                    <a:solidFill>
                      <a:srgbClr val="000000"/>
                    </a:solidFill>
                  </a:rPr>
                  <a:t>function </a:t>
                </a:r>
                <a14:m>
                  <m:oMath xmlns:m="http://schemas.openxmlformats.org/officeDocument/2006/math">
                    <m:r>
                      <a:rPr lang="en-US" altLang="zh-TW" sz="1400" i="1" smtClean="0">
                        <a:solidFill>
                          <a:srgbClr val="000000"/>
                        </a:solidFill>
                        <a:latin typeface="Cambria Math" panose="02040503050406030204" pitchFamily="18" charset="0"/>
                        <a:ea typeface="Cambria Math" panose="02040503050406030204" pitchFamily="18" charset="0"/>
                      </a:rPr>
                      <m:t>ℒ</m:t>
                    </m:r>
                  </m:oMath>
                </a14:m>
                <a:endParaRPr lang="en-US" altLang="zh-TW" sz="1400" dirty="0">
                  <a:solidFill>
                    <a:srgbClr val="000000"/>
                  </a:solidFill>
                  <a:ea typeface="Cambria Math" panose="02040503050406030204" pitchFamily="18" charset="0"/>
                </a:endParaRPr>
              </a:p>
              <a:p>
                <a:pPr marL="720000" indent="-720000">
                  <a:lnSpc>
                    <a:spcPct val="150000"/>
                  </a:lnSpc>
                </a:pPr>
                <a:r>
                  <a:rPr lang="en-US" altLang="zh-TW" sz="1400" b="0" i="0" u="none" strike="noStrike" baseline="0" dirty="0">
                    <a:solidFill>
                      <a:srgbClr val="000000"/>
                    </a:solidFill>
                  </a:rPr>
                  <a:t>Update parameters of </a:t>
                </a:r>
                <a14:m>
                  <m:oMath xmlns:m="http://schemas.openxmlformats.org/officeDocument/2006/math">
                    <m:sSub>
                      <m:sSubPr>
                        <m:ctrlPr>
                          <a:rPr lang="en-US" altLang="zh-TW" sz="1400" i="1" smtClean="0">
                            <a:solidFill>
                              <a:srgbClr val="000000"/>
                            </a:solidFill>
                            <a:latin typeface="Cambria Math" panose="02040503050406030204" pitchFamily="18" charset="0"/>
                            <a:ea typeface="Cambria Math" panose="02040503050406030204" pitchFamily="18" charset="0"/>
                          </a:rPr>
                        </m:ctrlPr>
                      </m:sSubPr>
                      <m:e>
                        <m:r>
                          <a:rPr lang="en-US" altLang="zh-TW" sz="1400" i="1">
                            <a:solidFill>
                              <a:srgbClr val="000000"/>
                            </a:solidFill>
                            <a:latin typeface="Cambria Math" panose="02040503050406030204" pitchFamily="18" charset="0"/>
                            <a:ea typeface="Cambria Math" panose="02040503050406030204" pitchFamily="18" charset="0"/>
                          </a:rPr>
                          <m:t>ℳ</m:t>
                        </m:r>
                      </m:e>
                      <m:sub>
                        <m:r>
                          <a:rPr lang="en-US" altLang="zh-TW" sz="1400" i="1">
                            <a:solidFill>
                              <a:srgbClr val="000000"/>
                            </a:solidFill>
                            <a:latin typeface="Cambria Math" panose="02040503050406030204" pitchFamily="18" charset="0"/>
                            <a:ea typeface="Cambria Math" panose="02040503050406030204" pitchFamily="18" charset="0"/>
                          </a:rPr>
                          <m:t>𝑡</m:t>
                        </m:r>
                        <m:r>
                          <a:rPr lang="en-US" altLang="zh-TW" sz="1400" i="1">
                            <a:solidFill>
                              <a:srgbClr val="000000"/>
                            </a:solidFill>
                            <a:latin typeface="Cambria Math" panose="02040503050406030204" pitchFamily="18" charset="0"/>
                            <a:ea typeface="Cambria Math" panose="02040503050406030204" pitchFamily="18" charset="0"/>
                          </a:rPr>
                          <m:t>1</m:t>
                        </m:r>
                      </m:sub>
                    </m:sSub>
                    <m:r>
                      <a:rPr lang="en-US" altLang="zh-TW" sz="1400" i="1">
                        <a:solidFill>
                          <a:srgbClr val="000000"/>
                        </a:solidFill>
                        <a:latin typeface="Cambria Math" panose="02040503050406030204" pitchFamily="18" charset="0"/>
                        <a:ea typeface="Cambria Math" panose="02040503050406030204" pitchFamily="18" charset="0"/>
                      </a:rPr>
                      <m:t>,</m:t>
                    </m:r>
                    <m:sSub>
                      <m:sSubPr>
                        <m:ctrlPr>
                          <a:rPr lang="en-US" altLang="zh-TW" sz="1400" i="1">
                            <a:solidFill>
                              <a:srgbClr val="000000"/>
                            </a:solidFill>
                            <a:latin typeface="Cambria Math" panose="02040503050406030204" pitchFamily="18" charset="0"/>
                            <a:ea typeface="Cambria Math" panose="02040503050406030204" pitchFamily="18" charset="0"/>
                          </a:rPr>
                        </m:ctrlPr>
                      </m:sSubPr>
                      <m:e>
                        <m:r>
                          <a:rPr lang="en-US" altLang="zh-TW" sz="1400" i="1">
                            <a:solidFill>
                              <a:srgbClr val="000000"/>
                            </a:solidFill>
                            <a:latin typeface="Cambria Math" panose="02040503050406030204" pitchFamily="18" charset="0"/>
                            <a:ea typeface="Cambria Math" panose="02040503050406030204" pitchFamily="18" charset="0"/>
                          </a:rPr>
                          <m:t>ℳ</m:t>
                        </m:r>
                      </m:e>
                      <m:sub>
                        <m:r>
                          <a:rPr lang="en-US" altLang="zh-TW" sz="1400" i="1">
                            <a:solidFill>
                              <a:srgbClr val="000000"/>
                            </a:solidFill>
                            <a:latin typeface="Cambria Math" panose="02040503050406030204" pitchFamily="18" charset="0"/>
                            <a:ea typeface="Cambria Math" panose="02040503050406030204" pitchFamily="18" charset="0"/>
                          </a:rPr>
                          <m:t>𝑡</m:t>
                        </m:r>
                        <m:r>
                          <a:rPr lang="en-US" altLang="zh-TW" sz="1400" i="1">
                            <a:solidFill>
                              <a:srgbClr val="000000"/>
                            </a:solidFill>
                            <a:latin typeface="Cambria Math" panose="02040503050406030204" pitchFamily="18" charset="0"/>
                            <a:ea typeface="Cambria Math" panose="02040503050406030204" pitchFamily="18" charset="0"/>
                          </a:rPr>
                          <m:t>2</m:t>
                        </m:r>
                      </m:sub>
                    </m:sSub>
                    <m:r>
                      <a:rPr lang="en-US" altLang="zh-TW" sz="1400" i="1">
                        <a:solidFill>
                          <a:srgbClr val="000000"/>
                        </a:solidFill>
                        <a:latin typeface="Cambria Math" panose="02040503050406030204" pitchFamily="18" charset="0"/>
                        <a:ea typeface="Cambria Math" panose="02040503050406030204" pitchFamily="18" charset="0"/>
                      </a:rPr>
                      <m:t>,</m:t>
                    </m:r>
                    <m:sSub>
                      <m:sSubPr>
                        <m:ctrlPr>
                          <a:rPr lang="en-US" altLang="zh-TW" sz="1400" i="1">
                            <a:solidFill>
                              <a:srgbClr val="000000"/>
                            </a:solidFill>
                            <a:latin typeface="Cambria Math" panose="02040503050406030204" pitchFamily="18" charset="0"/>
                            <a:ea typeface="Cambria Math" panose="02040503050406030204" pitchFamily="18" charset="0"/>
                          </a:rPr>
                        </m:ctrlPr>
                      </m:sSubPr>
                      <m:e>
                        <m:r>
                          <a:rPr lang="en-US" altLang="zh-TW" sz="1400" i="1">
                            <a:solidFill>
                              <a:srgbClr val="000000"/>
                            </a:solidFill>
                            <a:latin typeface="Cambria Math" panose="02040503050406030204" pitchFamily="18" charset="0"/>
                            <a:ea typeface="Cambria Math" panose="02040503050406030204" pitchFamily="18" charset="0"/>
                          </a:rPr>
                          <m:t>ℳ</m:t>
                        </m:r>
                      </m:e>
                      <m:sub>
                        <m:r>
                          <a:rPr lang="en-US" altLang="zh-TW" sz="1400" i="1">
                            <a:solidFill>
                              <a:srgbClr val="000000"/>
                            </a:solidFill>
                            <a:latin typeface="Cambria Math" panose="02040503050406030204" pitchFamily="18" charset="0"/>
                            <a:ea typeface="Cambria Math" panose="02040503050406030204" pitchFamily="18" charset="0"/>
                          </a:rPr>
                          <m:t>𝑠</m:t>
                        </m:r>
                      </m:sub>
                    </m:sSub>
                    <m:r>
                      <a:rPr lang="en-US" altLang="zh-TW" sz="1400" i="1">
                        <a:solidFill>
                          <a:srgbClr val="000000"/>
                        </a:solidFill>
                        <a:latin typeface="Cambria Math" panose="02040503050406030204" pitchFamily="18" charset="0"/>
                        <a:ea typeface="Cambria Math" panose="02040503050406030204" pitchFamily="18" charset="0"/>
                      </a:rPr>
                      <m:t> </m:t>
                    </m:r>
                  </m:oMath>
                </a14:m>
                <a:r>
                  <a:rPr lang="en-US" altLang="zh-TW" sz="1400" b="0" i="0" u="none" strike="noStrike" baseline="0" dirty="0">
                    <a:solidFill>
                      <a:srgbClr val="000000"/>
                    </a:solidFill>
                  </a:rPr>
                  <a:t>and the last linear layers</a:t>
                </a:r>
                <a:r>
                  <a:rPr lang="en-US" altLang="zh-TW" sz="1400" b="0" i="0" u="none" strike="noStrike" dirty="0">
                    <a:solidFill>
                      <a:srgbClr val="000000"/>
                    </a:solidFill>
                  </a:rPr>
                  <a:t> </a:t>
                </a:r>
                <a:r>
                  <a:rPr lang="en-US" altLang="zh-TW" sz="1400" b="0" i="0" u="none" strike="noStrike" baseline="0" dirty="0">
                    <a:solidFill>
                      <a:srgbClr val="000000"/>
                    </a:solidFill>
                  </a:rPr>
                  <a:t>by SGD</a:t>
                </a:r>
              </a:p>
              <a:p>
                <a:pPr marL="720000" indent="-720000">
                  <a:lnSpc>
                    <a:spcPct val="150000"/>
                  </a:lnSpc>
                </a:pPr>
                <a:r>
                  <a:rPr lang="en-US" altLang="zh-TW" sz="1400" b="1" dirty="0">
                    <a:solidFill>
                      <a:srgbClr val="000000"/>
                    </a:solidFill>
                  </a:rPr>
                  <a:t>End for</a:t>
                </a:r>
                <a:endParaRPr lang="en-US" altLang="zh-TW" sz="1400" b="1" i="0" u="none" strike="noStrike" baseline="0" dirty="0">
                  <a:solidFill>
                    <a:srgbClr val="000000"/>
                  </a:solidFill>
                </a:endParaRPr>
              </a:p>
            </p:txBody>
          </p:sp>
        </mc:Choice>
        <mc:Fallback>
          <p:sp>
            <p:nvSpPr>
              <p:cNvPr id="57" name="文字方塊 56">
                <a:extLst>
                  <a:ext uri="{FF2B5EF4-FFF2-40B4-BE49-F238E27FC236}">
                    <a16:creationId xmlns:a16="http://schemas.microsoft.com/office/drawing/2014/main" id="{4A7170ED-C795-43ED-8CD2-9464BF9D6870}"/>
                  </a:ext>
                </a:extLst>
              </p:cNvPr>
              <p:cNvSpPr txBox="1">
                <a:spLocks noRot="1" noChangeAspect="1" noMove="1" noResize="1" noEditPoints="1" noAdjustHandles="1" noChangeArrowheads="1" noChangeShapeType="1" noTextEdit="1"/>
              </p:cNvSpPr>
              <p:nvPr/>
            </p:nvSpPr>
            <p:spPr>
              <a:xfrm>
                <a:off x="6399608" y="37623"/>
                <a:ext cx="5686288" cy="6782754"/>
              </a:xfrm>
              <a:prstGeom prst="roundRect">
                <a:avLst>
                  <a:gd name="adj" fmla="val 0"/>
                </a:avLst>
              </a:prstGeom>
              <a:blipFill>
                <a:blip r:embed="rId3"/>
                <a:stretch>
                  <a:fillRect l="-534" t="-179"/>
                </a:stretch>
              </a:blipFill>
              <a:ln w="19050"/>
            </p:spPr>
            <p:txBody>
              <a:bodyPr/>
              <a:lstStyle/>
              <a:p>
                <a:r>
                  <a:rPr lang="zh-TW" altLang="en-US">
                    <a:noFill/>
                  </a:rPr>
                  <a:t> </a:t>
                </a:r>
              </a:p>
            </p:txBody>
          </p:sp>
        </mc:Fallback>
      </mc:AlternateContent>
      <p:cxnSp>
        <p:nvCxnSpPr>
          <p:cNvPr id="61" name="直線接點 60">
            <a:extLst>
              <a:ext uri="{FF2B5EF4-FFF2-40B4-BE49-F238E27FC236}">
                <a16:creationId xmlns:a16="http://schemas.microsoft.com/office/drawing/2014/main" id="{B5BEA149-DEA4-4573-B18C-FF3A7F2381A4}"/>
              </a:ext>
            </a:extLst>
          </p:cNvPr>
          <p:cNvCxnSpPr>
            <a:cxnSpLocks/>
          </p:cNvCxnSpPr>
          <p:nvPr/>
        </p:nvCxnSpPr>
        <p:spPr>
          <a:xfrm>
            <a:off x="6399608" y="325371"/>
            <a:ext cx="5686288" cy="0"/>
          </a:xfrm>
          <a:prstGeom prst="line">
            <a:avLst/>
          </a:prstGeom>
        </p:spPr>
        <p:style>
          <a:lnRef idx="1">
            <a:schemeClr val="dk1"/>
          </a:lnRef>
          <a:fillRef idx="0">
            <a:schemeClr val="dk1"/>
          </a:fillRef>
          <a:effectRef idx="0">
            <a:schemeClr val="dk1"/>
          </a:effectRef>
          <a:fontRef idx="minor">
            <a:schemeClr val="tx1"/>
          </a:fontRef>
        </p:style>
      </p:cxnSp>
      <p:grpSp>
        <p:nvGrpSpPr>
          <p:cNvPr id="2" name="群組 1">
            <a:extLst>
              <a:ext uri="{FF2B5EF4-FFF2-40B4-BE49-F238E27FC236}">
                <a16:creationId xmlns:a16="http://schemas.microsoft.com/office/drawing/2014/main" id="{9EB609A9-7356-4E43-962B-D4155EA7F33D}"/>
              </a:ext>
            </a:extLst>
          </p:cNvPr>
          <p:cNvGrpSpPr/>
          <p:nvPr/>
        </p:nvGrpSpPr>
        <p:grpSpPr>
          <a:xfrm>
            <a:off x="280666" y="1745521"/>
            <a:ext cx="5146948" cy="5034261"/>
            <a:chOff x="280666" y="1745521"/>
            <a:chExt cx="5146948" cy="5034261"/>
          </a:xfrm>
        </p:grpSpPr>
        <p:grpSp>
          <p:nvGrpSpPr>
            <p:cNvPr id="6" name="群組 5">
              <a:extLst>
                <a:ext uri="{FF2B5EF4-FFF2-40B4-BE49-F238E27FC236}">
                  <a16:creationId xmlns:a16="http://schemas.microsoft.com/office/drawing/2014/main" id="{938D9098-6674-4BF5-ADCB-96933B0C6F2C}"/>
                </a:ext>
              </a:extLst>
            </p:cNvPr>
            <p:cNvGrpSpPr/>
            <p:nvPr/>
          </p:nvGrpSpPr>
          <p:grpSpPr>
            <a:xfrm>
              <a:off x="280666" y="1745521"/>
              <a:ext cx="5146948" cy="5034261"/>
              <a:chOff x="1853316" y="790613"/>
              <a:chExt cx="5689501" cy="5795805"/>
            </a:xfrm>
          </p:grpSpPr>
          <p:pic>
            <p:nvPicPr>
              <p:cNvPr id="7" name="圖片 6">
                <a:extLst>
                  <a:ext uri="{FF2B5EF4-FFF2-40B4-BE49-F238E27FC236}">
                    <a16:creationId xmlns:a16="http://schemas.microsoft.com/office/drawing/2014/main" id="{81FABE23-7B41-4746-BEED-C4D740D0E630}"/>
                  </a:ext>
                </a:extLst>
              </p:cNvPr>
              <p:cNvPicPr>
                <a:picLocks noChangeAspect="1"/>
              </p:cNvPicPr>
              <p:nvPr/>
            </p:nvPicPr>
            <p:blipFill>
              <a:blip r:embed="rId4"/>
              <a:stretch>
                <a:fillRect/>
              </a:stretch>
            </p:blipFill>
            <p:spPr>
              <a:xfrm>
                <a:off x="6078658" y="4980503"/>
                <a:ext cx="857466" cy="1605915"/>
              </a:xfrm>
              <a:prstGeom prst="rect">
                <a:avLst/>
              </a:prstGeom>
            </p:spPr>
          </p:pic>
          <p:sp>
            <p:nvSpPr>
              <p:cNvPr id="8" name="矩形: 圓角 7">
                <a:extLst>
                  <a:ext uri="{FF2B5EF4-FFF2-40B4-BE49-F238E27FC236}">
                    <a16:creationId xmlns:a16="http://schemas.microsoft.com/office/drawing/2014/main" id="{57E37C28-A3F0-4B14-AFC3-806E524D512D}"/>
                  </a:ext>
                </a:extLst>
              </p:cNvPr>
              <p:cNvSpPr/>
              <p:nvPr/>
            </p:nvSpPr>
            <p:spPr>
              <a:xfrm>
                <a:off x="3699510" y="4466219"/>
                <a:ext cx="1247194" cy="432534"/>
              </a:xfrm>
              <a:prstGeom prst="round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atin typeface="Arial" panose="020B0604020202020204" pitchFamily="34" charset="0"/>
                    <a:cs typeface="Arial" panose="020B0604020202020204" pitchFamily="34" charset="0"/>
                  </a:rPr>
                  <a:t>3D CNN</a:t>
                </a:r>
                <a:endParaRPr lang="zh-TW" altLang="en-US" dirty="0">
                  <a:latin typeface="Arial" panose="020B0604020202020204" pitchFamily="34" charset="0"/>
                  <a:cs typeface="Arial" panose="020B0604020202020204" pitchFamily="34" charset="0"/>
                </a:endParaRPr>
              </a:p>
            </p:txBody>
          </p:sp>
          <p:sp>
            <p:nvSpPr>
              <p:cNvPr id="9" name="矩形: 圓角 8">
                <a:extLst>
                  <a:ext uri="{FF2B5EF4-FFF2-40B4-BE49-F238E27FC236}">
                    <a16:creationId xmlns:a16="http://schemas.microsoft.com/office/drawing/2014/main" id="{81C389A4-F4A0-4B7B-B091-986071506669}"/>
                  </a:ext>
                </a:extLst>
              </p:cNvPr>
              <p:cNvSpPr/>
              <p:nvPr/>
            </p:nvSpPr>
            <p:spPr>
              <a:xfrm>
                <a:off x="5265238" y="4469405"/>
                <a:ext cx="2277579" cy="426163"/>
              </a:xfrm>
              <a:prstGeom prst="round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atin typeface="Arial" panose="020B0604020202020204" pitchFamily="34" charset="0"/>
                    <a:cs typeface="Arial" panose="020B0604020202020204" pitchFamily="34" charset="0"/>
                  </a:rPr>
                  <a:t>TRANSFORMER</a:t>
                </a:r>
                <a:endParaRPr lang="zh-TW" altLang="en-US" dirty="0">
                  <a:latin typeface="Arial" panose="020B0604020202020204" pitchFamily="34" charset="0"/>
                  <a:cs typeface="Arial" panose="020B0604020202020204" pitchFamily="34" charset="0"/>
                </a:endParaRPr>
              </a:p>
            </p:txBody>
          </p:sp>
          <p:pic>
            <p:nvPicPr>
              <p:cNvPr id="10" name="圖片 9">
                <a:extLst>
                  <a:ext uri="{FF2B5EF4-FFF2-40B4-BE49-F238E27FC236}">
                    <a16:creationId xmlns:a16="http://schemas.microsoft.com/office/drawing/2014/main" id="{EF3C4B60-2DFC-48C9-AE4E-47BEA6284D59}"/>
                  </a:ext>
                </a:extLst>
              </p:cNvPr>
              <p:cNvPicPr>
                <a:picLocks noChangeAspect="1"/>
              </p:cNvPicPr>
              <p:nvPr/>
            </p:nvPicPr>
            <p:blipFill>
              <a:blip r:embed="rId5"/>
              <a:stretch>
                <a:fillRect/>
              </a:stretch>
            </p:blipFill>
            <p:spPr>
              <a:xfrm>
                <a:off x="2912337" y="5028219"/>
                <a:ext cx="1101030" cy="1250932"/>
              </a:xfrm>
              <a:prstGeom prst="rect">
                <a:avLst/>
              </a:prstGeom>
            </p:spPr>
          </p:pic>
          <p:sp>
            <p:nvSpPr>
              <p:cNvPr id="11" name="矩形: 圓角 10">
                <a:extLst>
                  <a:ext uri="{FF2B5EF4-FFF2-40B4-BE49-F238E27FC236}">
                    <a16:creationId xmlns:a16="http://schemas.microsoft.com/office/drawing/2014/main" id="{31FA5D92-CCD1-4C50-8C56-4800F13B3458}"/>
                  </a:ext>
                </a:extLst>
              </p:cNvPr>
              <p:cNvSpPr/>
              <p:nvPr/>
            </p:nvSpPr>
            <p:spPr>
              <a:xfrm>
                <a:off x="4715791" y="2142536"/>
                <a:ext cx="1098894" cy="511098"/>
              </a:xfrm>
              <a:prstGeom prst="round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err="1">
                    <a:latin typeface="Arial" panose="020B0604020202020204" pitchFamily="34" charset="0"/>
                    <a:cs typeface="Arial" panose="020B0604020202020204" pitchFamily="34" charset="0"/>
                  </a:rPr>
                  <a:t>Concat</a:t>
                </a:r>
                <a:endParaRPr lang="zh-TW" altLang="en-US" dirty="0">
                  <a:latin typeface="Arial" panose="020B0604020202020204" pitchFamily="34" charset="0"/>
                  <a:cs typeface="Arial" panose="020B0604020202020204" pitchFamily="34" charset="0"/>
                </a:endParaRPr>
              </a:p>
            </p:txBody>
          </p:sp>
          <p:sp>
            <p:nvSpPr>
              <p:cNvPr id="12" name="矩形: 圓角 11">
                <a:extLst>
                  <a:ext uri="{FF2B5EF4-FFF2-40B4-BE49-F238E27FC236}">
                    <a16:creationId xmlns:a16="http://schemas.microsoft.com/office/drawing/2014/main" id="{47A961E2-851E-4A50-917C-2B5E7EE8F7A1}"/>
                  </a:ext>
                </a:extLst>
              </p:cNvPr>
              <p:cNvSpPr/>
              <p:nvPr/>
            </p:nvSpPr>
            <p:spPr>
              <a:xfrm>
                <a:off x="4647298" y="1455929"/>
                <a:ext cx="1235883" cy="505494"/>
              </a:xfrm>
              <a:prstGeom prst="round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err="1">
                    <a:latin typeface="Arial" panose="020B0604020202020204" pitchFamily="34" charset="0"/>
                    <a:cs typeface="Arial" panose="020B0604020202020204" pitchFamily="34" charset="0"/>
                  </a:rPr>
                  <a:t>nn.linear</a:t>
                </a:r>
                <a:endParaRPr lang="zh-TW" altLang="en-US" dirty="0">
                  <a:latin typeface="Arial" panose="020B0604020202020204" pitchFamily="34" charset="0"/>
                  <a:cs typeface="Arial" panose="020B0604020202020204" pitchFamily="34" charset="0"/>
                </a:endParaRPr>
              </a:p>
            </p:txBody>
          </p:sp>
          <p:sp>
            <p:nvSpPr>
              <p:cNvPr id="13" name="矩形: 圓角 12">
                <a:extLst>
                  <a:ext uri="{FF2B5EF4-FFF2-40B4-BE49-F238E27FC236}">
                    <a16:creationId xmlns:a16="http://schemas.microsoft.com/office/drawing/2014/main" id="{DD9DB661-0E94-476F-B0B4-04CBD3BC5618}"/>
                  </a:ext>
                </a:extLst>
              </p:cNvPr>
              <p:cNvSpPr/>
              <p:nvPr/>
            </p:nvSpPr>
            <p:spPr>
              <a:xfrm>
                <a:off x="5502550" y="2996437"/>
                <a:ext cx="1508760" cy="511098"/>
              </a:xfrm>
              <a:prstGeom prst="round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atin typeface="Arial" panose="020B0604020202020204" pitchFamily="34" charset="0"/>
                    <a:cs typeface="Arial" panose="020B0604020202020204" pitchFamily="34" charset="0"/>
                  </a:rPr>
                  <a:t>Features</a:t>
                </a:r>
              </a:p>
            </p:txBody>
          </p:sp>
          <p:sp>
            <p:nvSpPr>
              <p:cNvPr id="14" name="矩形: 圓角 13">
                <a:extLst>
                  <a:ext uri="{FF2B5EF4-FFF2-40B4-BE49-F238E27FC236}">
                    <a16:creationId xmlns:a16="http://schemas.microsoft.com/office/drawing/2014/main" id="{BFE9698C-F839-4556-BB65-921661926E3C}"/>
                  </a:ext>
                </a:extLst>
              </p:cNvPr>
              <p:cNvSpPr/>
              <p:nvPr/>
            </p:nvSpPr>
            <p:spPr>
              <a:xfrm>
                <a:off x="3926998" y="790613"/>
                <a:ext cx="2676480" cy="504727"/>
              </a:xfrm>
              <a:prstGeom prst="round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atin typeface="Arial" panose="020B0604020202020204" pitchFamily="34" charset="0"/>
                    <a:cs typeface="Arial" panose="020B0604020202020204" pitchFamily="34" charset="0"/>
                  </a:rPr>
                  <a:t>Cross-entropy loss</a:t>
                </a:r>
              </a:p>
            </p:txBody>
          </p:sp>
          <p:sp>
            <p:nvSpPr>
              <p:cNvPr id="15" name="矩形: 圓角 14">
                <a:extLst>
                  <a:ext uri="{FF2B5EF4-FFF2-40B4-BE49-F238E27FC236}">
                    <a16:creationId xmlns:a16="http://schemas.microsoft.com/office/drawing/2014/main" id="{BF6F5923-3676-4D39-9B64-CADC5845B8B0}"/>
                  </a:ext>
                </a:extLst>
              </p:cNvPr>
              <p:cNvSpPr/>
              <p:nvPr/>
            </p:nvSpPr>
            <p:spPr>
              <a:xfrm>
                <a:off x="3186521" y="2975555"/>
                <a:ext cx="1508760" cy="511098"/>
              </a:xfrm>
              <a:prstGeom prst="round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atin typeface="Arial" panose="020B0604020202020204" pitchFamily="34" charset="0"/>
                    <a:cs typeface="Arial" panose="020B0604020202020204" pitchFamily="34" charset="0"/>
                  </a:rPr>
                  <a:t>Features</a:t>
                </a:r>
              </a:p>
            </p:txBody>
          </p:sp>
          <p:cxnSp>
            <p:nvCxnSpPr>
              <p:cNvPr id="16" name="直線單箭頭接點 15">
                <a:extLst>
                  <a:ext uri="{FF2B5EF4-FFF2-40B4-BE49-F238E27FC236}">
                    <a16:creationId xmlns:a16="http://schemas.microsoft.com/office/drawing/2014/main" id="{5BFF055B-B362-42FC-80AE-119265808FFA}"/>
                  </a:ext>
                </a:extLst>
              </p:cNvPr>
              <p:cNvCxnSpPr>
                <a:cxnSpLocks/>
                <a:stCxn id="8" idx="0"/>
                <a:endCxn id="66" idx="2"/>
              </p:cNvCxnSpPr>
              <p:nvPr/>
            </p:nvCxnSpPr>
            <p:spPr>
              <a:xfrm flipH="1" flipV="1">
                <a:off x="3534922" y="4254043"/>
                <a:ext cx="788186" cy="21217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7" name="直線單箭頭接點 16">
                <a:extLst>
                  <a:ext uri="{FF2B5EF4-FFF2-40B4-BE49-F238E27FC236}">
                    <a16:creationId xmlns:a16="http://schemas.microsoft.com/office/drawing/2014/main" id="{FFAABF85-67F2-49E4-9589-007A1D5BBBB6}"/>
                  </a:ext>
                </a:extLst>
              </p:cNvPr>
              <p:cNvCxnSpPr>
                <a:cxnSpLocks/>
                <a:stCxn id="9" idx="0"/>
                <a:endCxn id="13" idx="2"/>
              </p:cNvCxnSpPr>
              <p:nvPr/>
            </p:nvCxnSpPr>
            <p:spPr>
              <a:xfrm flipH="1" flipV="1">
                <a:off x="6256930" y="3507535"/>
                <a:ext cx="147097" cy="96187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8" name="直線單箭頭接點 17">
                <a:extLst>
                  <a:ext uri="{FF2B5EF4-FFF2-40B4-BE49-F238E27FC236}">
                    <a16:creationId xmlns:a16="http://schemas.microsoft.com/office/drawing/2014/main" id="{AB6224FD-87F2-43DD-AF5A-E1B71F0E39E3}"/>
                  </a:ext>
                </a:extLst>
              </p:cNvPr>
              <p:cNvCxnSpPr>
                <a:cxnSpLocks/>
                <a:stCxn id="15" idx="0"/>
                <a:endCxn id="11" idx="2"/>
              </p:cNvCxnSpPr>
              <p:nvPr/>
            </p:nvCxnSpPr>
            <p:spPr>
              <a:xfrm flipV="1">
                <a:off x="3940901" y="2653634"/>
                <a:ext cx="1324337" cy="32192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9" name="直線單箭頭接點 18">
                <a:extLst>
                  <a:ext uri="{FF2B5EF4-FFF2-40B4-BE49-F238E27FC236}">
                    <a16:creationId xmlns:a16="http://schemas.microsoft.com/office/drawing/2014/main" id="{AB07491C-6F1B-42B7-805B-98DB1C983B86}"/>
                  </a:ext>
                </a:extLst>
              </p:cNvPr>
              <p:cNvCxnSpPr>
                <a:cxnSpLocks/>
                <a:stCxn id="13" idx="0"/>
                <a:endCxn id="11" idx="2"/>
              </p:cNvCxnSpPr>
              <p:nvPr/>
            </p:nvCxnSpPr>
            <p:spPr>
              <a:xfrm flipH="1" flipV="1">
                <a:off x="5265238" y="2653634"/>
                <a:ext cx="991692" cy="34280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0" name="直線單箭頭接點 19">
                <a:extLst>
                  <a:ext uri="{FF2B5EF4-FFF2-40B4-BE49-F238E27FC236}">
                    <a16:creationId xmlns:a16="http://schemas.microsoft.com/office/drawing/2014/main" id="{BFE9CACC-1E0A-4C1D-9E2C-F4B2A7B84F6F}"/>
                  </a:ext>
                </a:extLst>
              </p:cNvPr>
              <p:cNvCxnSpPr>
                <a:cxnSpLocks/>
                <a:stCxn id="11" idx="0"/>
                <a:endCxn id="12" idx="2"/>
              </p:cNvCxnSpPr>
              <p:nvPr/>
            </p:nvCxnSpPr>
            <p:spPr>
              <a:xfrm flipV="1">
                <a:off x="5265238" y="1961422"/>
                <a:ext cx="2" cy="18111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1" name="直線單箭頭接點 20">
                <a:extLst>
                  <a:ext uri="{FF2B5EF4-FFF2-40B4-BE49-F238E27FC236}">
                    <a16:creationId xmlns:a16="http://schemas.microsoft.com/office/drawing/2014/main" id="{516633FE-30C7-427C-8135-B83B0D876676}"/>
                  </a:ext>
                </a:extLst>
              </p:cNvPr>
              <p:cNvCxnSpPr>
                <a:cxnSpLocks/>
                <a:stCxn id="12" idx="0"/>
                <a:endCxn id="14" idx="2"/>
              </p:cNvCxnSpPr>
              <p:nvPr/>
            </p:nvCxnSpPr>
            <p:spPr>
              <a:xfrm flipH="1" flipV="1">
                <a:off x="5265238" y="1295340"/>
                <a:ext cx="2" cy="16058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2" name="矩形: 圓角 21">
                <a:extLst>
                  <a:ext uri="{FF2B5EF4-FFF2-40B4-BE49-F238E27FC236}">
                    <a16:creationId xmlns:a16="http://schemas.microsoft.com/office/drawing/2014/main" id="{A1B1D124-0720-442B-BB37-D212C9AF686D}"/>
                  </a:ext>
                </a:extLst>
              </p:cNvPr>
              <p:cNvSpPr/>
              <p:nvPr/>
            </p:nvSpPr>
            <p:spPr>
              <a:xfrm>
                <a:off x="1853316" y="4466219"/>
                <a:ext cx="1686017" cy="432534"/>
              </a:xfrm>
              <a:prstGeom prst="round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latin typeface="Arial" panose="020B0604020202020204" pitchFamily="34" charset="0"/>
                    <a:cs typeface="Arial" panose="020B0604020202020204" pitchFamily="34" charset="0"/>
                  </a:rPr>
                  <a:t>3D RESNET</a:t>
                </a:r>
                <a:endParaRPr lang="zh-TW" altLang="en-US" dirty="0">
                  <a:latin typeface="Arial" panose="020B0604020202020204" pitchFamily="34" charset="0"/>
                  <a:cs typeface="Arial" panose="020B0604020202020204" pitchFamily="34" charset="0"/>
                </a:endParaRPr>
              </a:p>
            </p:txBody>
          </p:sp>
          <p:sp>
            <p:nvSpPr>
              <p:cNvPr id="66" name="矩形: 圓角 65">
                <a:extLst>
                  <a:ext uri="{FF2B5EF4-FFF2-40B4-BE49-F238E27FC236}">
                    <a16:creationId xmlns:a16="http://schemas.microsoft.com/office/drawing/2014/main" id="{E9A42F7E-9648-4ADF-9FF8-F92B2D23AF34}"/>
                  </a:ext>
                </a:extLst>
              </p:cNvPr>
              <p:cNvSpPr/>
              <p:nvPr/>
            </p:nvSpPr>
            <p:spPr>
              <a:xfrm>
                <a:off x="2985474" y="3742945"/>
                <a:ext cx="1098894" cy="511098"/>
              </a:xfrm>
              <a:prstGeom prst="round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err="1">
                    <a:latin typeface="Arial" panose="020B0604020202020204" pitchFamily="34" charset="0"/>
                    <a:cs typeface="Arial" panose="020B0604020202020204" pitchFamily="34" charset="0"/>
                  </a:rPr>
                  <a:t>Concat</a:t>
                </a:r>
                <a:endParaRPr lang="zh-TW" altLang="en-US" dirty="0">
                  <a:latin typeface="Arial" panose="020B0604020202020204" pitchFamily="34" charset="0"/>
                  <a:cs typeface="Arial" panose="020B0604020202020204" pitchFamily="34" charset="0"/>
                </a:endParaRPr>
              </a:p>
            </p:txBody>
          </p:sp>
        </p:grpSp>
        <p:cxnSp>
          <p:nvCxnSpPr>
            <p:cNvPr id="49" name="直線單箭頭接點 48">
              <a:extLst>
                <a:ext uri="{FF2B5EF4-FFF2-40B4-BE49-F238E27FC236}">
                  <a16:creationId xmlns:a16="http://schemas.microsoft.com/office/drawing/2014/main" id="{71FD8065-A46A-43AD-AC67-4DA6268EC123}"/>
                </a:ext>
              </a:extLst>
            </p:cNvPr>
            <p:cNvCxnSpPr>
              <a:cxnSpLocks/>
              <a:stCxn id="22" idx="0"/>
              <a:endCxn id="66" idx="2"/>
            </p:cNvCxnSpPr>
            <p:nvPr/>
          </p:nvCxnSpPr>
          <p:spPr>
            <a:xfrm flipV="1">
              <a:off x="1043285" y="4753871"/>
              <a:ext cx="758628" cy="184297"/>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92" name="直線單箭頭接點 91">
              <a:extLst>
                <a:ext uri="{FF2B5EF4-FFF2-40B4-BE49-F238E27FC236}">
                  <a16:creationId xmlns:a16="http://schemas.microsoft.com/office/drawing/2014/main" id="{0E5DFD10-3561-4E38-9DB5-0E4D1AB97191}"/>
                </a:ext>
              </a:extLst>
            </p:cNvPr>
            <p:cNvCxnSpPr>
              <a:cxnSpLocks/>
              <a:stCxn id="66" idx="0"/>
              <a:endCxn id="15" idx="2"/>
            </p:cNvCxnSpPr>
            <p:nvPr/>
          </p:nvCxnSpPr>
          <p:spPr>
            <a:xfrm flipV="1">
              <a:off x="1801913" y="4087313"/>
              <a:ext cx="367265" cy="22261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grpSp>
    </p:spTree>
    <p:extLst>
      <p:ext uri="{BB962C8B-B14F-4D97-AF65-F5344CB8AC3E}">
        <p14:creationId xmlns:p14="http://schemas.microsoft.com/office/powerpoint/2010/main" val="41280716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a:extLst>
              <a:ext uri="{FF2B5EF4-FFF2-40B4-BE49-F238E27FC236}">
                <a16:creationId xmlns:a16="http://schemas.microsoft.com/office/drawing/2014/main" id="{D18BDC5F-63A6-42B3-B3B0-ADBDB4940C79}"/>
              </a:ext>
            </a:extLst>
          </p:cNvPr>
          <p:cNvSpPr>
            <a:spLocks noGrp="1"/>
          </p:cNvSpPr>
          <p:nvPr>
            <p:ph type="body" sz="quarter" idx="11"/>
          </p:nvPr>
        </p:nvSpPr>
        <p:spPr/>
        <p:txBody>
          <a:bodyPr/>
          <a:lstStyle/>
          <a:p>
            <a:pPr marL="285750" indent="-285750">
              <a:buFont typeface="Arial" panose="020B0604020202020204" pitchFamily="34" charset="0"/>
              <a:buChar char="−"/>
              <a:defRPr/>
            </a:pPr>
            <a:r>
              <a:rPr lang="en-US" altLang="zh-TW" dirty="0"/>
              <a:t>Setting</a:t>
            </a:r>
          </a:p>
          <a:p>
            <a:pPr marL="285750" indent="-285750">
              <a:buFont typeface="Arial" panose="020B0604020202020204" pitchFamily="34" charset="0"/>
              <a:buChar char="−"/>
              <a:defRPr/>
            </a:pPr>
            <a:r>
              <a:rPr lang="en-US" altLang="zh-TW" dirty="0"/>
              <a:t>Result</a:t>
            </a:r>
          </a:p>
        </p:txBody>
      </p:sp>
      <p:sp>
        <p:nvSpPr>
          <p:cNvPr id="3" name="文字版面配置區 2">
            <a:extLst>
              <a:ext uri="{FF2B5EF4-FFF2-40B4-BE49-F238E27FC236}">
                <a16:creationId xmlns:a16="http://schemas.microsoft.com/office/drawing/2014/main" id="{4871723B-125D-42F6-945F-063AC96B88C2}"/>
              </a:ext>
            </a:extLst>
          </p:cNvPr>
          <p:cNvSpPr>
            <a:spLocks noGrp="1"/>
          </p:cNvSpPr>
          <p:nvPr>
            <p:ph type="body" sz="quarter" idx="10"/>
          </p:nvPr>
        </p:nvSpPr>
        <p:spPr/>
        <p:txBody>
          <a:bodyPr/>
          <a:lstStyle/>
          <a:p>
            <a:r>
              <a:rPr lang="en-US" altLang="zh-TW" dirty="0"/>
              <a:t>Experiment</a:t>
            </a:r>
          </a:p>
          <a:p>
            <a:endParaRPr lang="zh-TW" altLang="en-US" dirty="0"/>
          </a:p>
        </p:txBody>
      </p:sp>
    </p:spTree>
    <p:extLst>
      <p:ext uri="{BB962C8B-B14F-4D97-AF65-F5344CB8AC3E}">
        <p14:creationId xmlns:p14="http://schemas.microsoft.com/office/powerpoint/2010/main" val="863720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55928044-1E22-41FB-A09E-8076AF8A92B9}"/>
              </a:ext>
            </a:extLst>
          </p:cNvPr>
          <p:cNvSpPr>
            <a:spLocks noGrp="1"/>
          </p:cNvSpPr>
          <p:nvPr>
            <p:ph type="sldNum" sz="quarter" idx="12"/>
          </p:nvPr>
        </p:nvSpPr>
        <p:spPr/>
        <p:txBody>
          <a:bodyPr/>
          <a:lstStyle/>
          <a:p>
            <a:fld id="{4B816D84-097D-464E-91C0-19874271D785}" type="slidenum">
              <a:rPr lang="zh-TW" altLang="en-US" smtClean="0"/>
              <a:t>18</a:t>
            </a:fld>
            <a:endParaRPr lang="zh-TW" altLang="en-US" dirty="0"/>
          </a:p>
        </p:txBody>
      </p:sp>
      <p:sp>
        <p:nvSpPr>
          <p:cNvPr id="4" name="文字版面配置區 3">
            <a:extLst>
              <a:ext uri="{FF2B5EF4-FFF2-40B4-BE49-F238E27FC236}">
                <a16:creationId xmlns:a16="http://schemas.microsoft.com/office/drawing/2014/main" id="{26FE6868-FC92-4D85-A3FC-635AE3C12487}"/>
              </a:ext>
            </a:extLst>
          </p:cNvPr>
          <p:cNvSpPr>
            <a:spLocks noGrp="1"/>
          </p:cNvSpPr>
          <p:nvPr>
            <p:ph type="body" sz="quarter" idx="13"/>
          </p:nvPr>
        </p:nvSpPr>
        <p:spPr/>
        <p:txBody>
          <a:bodyPr/>
          <a:lstStyle/>
          <a:p>
            <a:r>
              <a:rPr lang="en-US" altLang="zh-TW" dirty="0"/>
              <a:t>Experiment</a:t>
            </a:r>
          </a:p>
        </p:txBody>
      </p:sp>
      <p:sp>
        <p:nvSpPr>
          <p:cNvPr id="5" name="文字版面配置區 4">
            <a:extLst>
              <a:ext uri="{FF2B5EF4-FFF2-40B4-BE49-F238E27FC236}">
                <a16:creationId xmlns:a16="http://schemas.microsoft.com/office/drawing/2014/main" id="{30C54955-677F-43C7-9BF6-336A1F4FD501}"/>
              </a:ext>
            </a:extLst>
          </p:cNvPr>
          <p:cNvSpPr>
            <a:spLocks noGrp="1"/>
          </p:cNvSpPr>
          <p:nvPr>
            <p:ph type="body" sz="quarter" idx="14"/>
          </p:nvPr>
        </p:nvSpPr>
        <p:spPr/>
        <p:txBody>
          <a:bodyPr/>
          <a:lstStyle/>
          <a:p>
            <a:r>
              <a:rPr lang="en-US" altLang="zh-TW" dirty="0"/>
              <a:t>Setting</a:t>
            </a:r>
          </a:p>
        </p:txBody>
      </p:sp>
      <p:grpSp>
        <p:nvGrpSpPr>
          <p:cNvPr id="12" name="群組 11">
            <a:extLst>
              <a:ext uri="{FF2B5EF4-FFF2-40B4-BE49-F238E27FC236}">
                <a16:creationId xmlns:a16="http://schemas.microsoft.com/office/drawing/2014/main" id="{3C46A7B0-2C9A-4D1A-BCA3-4E2FF734C898}"/>
              </a:ext>
            </a:extLst>
          </p:cNvPr>
          <p:cNvGrpSpPr/>
          <p:nvPr/>
        </p:nvGrpSpPr>
        <p:grpSpPr>
          <a:xfrm>
            <a:off x="906980" y="3861428"/>
            <a:ext cx="1872946" cy="1634523"/>
            <a:chOff x="5047897" y="1082079"/>
            <a:chExt cx="1872946" cy="1634523"/>
          </a:xfrm>
        </p:grpSpPr>
        <p:pic>
          <p:nvPicPr>
            <p:cNvPr id="9" name="圖片 8">
              <a:extLst>
                <a:ext uri="{FF2B5EF4-FFF2-40B4-BE49-F238E27FC236}">
                  <a16:creationId xmlns:a16="http://schemas.microsoft.com/office/drawing/2014/main" id="{8EFB08FC-A608-4BC4-A568-5A596A4023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5409695" y="1322793"/>
              <a:ext cx="1066660" cy="1066661"/>
            </a:xfrm>
            <a:prstGeom prst="rect">
              <a:avLst/>
            </a:prstGeom>
          </p:spPr>
        </p:pic>
        <p:sp>
          <p:nvSpPr>
            <p:cNvPr id="10" name="文字方塊 9">
              <a:extLst>
                <a:ext uri="{FF2B5EF4-FFF2-40B4-BE49-F238E27FC236}">
                  <a16:creationId xmlns:a16="http://schemas.microsoft.com/office/drawing/2014/main" id="{42C5A7B3-1982-4195-A31A-0E2B8C9FE839}"/>
                </a:ext>
              </a:extLst>
            </p:cNvPr>
            <p:cNvSpPr txBox="1"/>
            <p:nvPr/>
          </p:nvSpPr>
          <p:spPr>
            <a:xfrm>
              <a:off x="5047897" y="2408825"/>
              <a:ext cx="1872946" cy="307777"/>
            </a:xfrm>
            <a:prstGeom prst="rect">
              <a:avLst/>
            </a:prstGeom>
            <a:noFill/>
          </p:spPr>
          <p:txBody>
            <a:bodyPr wrap="square">
              <a:spAutoFit/>
            </a:bodyPr>
            <a:lstStyle/>
            <a:p>
              <a:pPr algn="ctr"/>
              <a:r>
                <a:rPr lang="en-US" altLang="zh-TW" sz="1400" dirty="0"/>
                <a:t>32GB RAM</a:t>
              </a:r>
              <a:endParaRPr lang="zh-TW" altLang="en-US" sz="1200" dirty="0"/>
            </a:p>
          </p:txBody>
        </p:sp>
        <p:sp>
          <p:nvSpPr>
            <p:cNvPr id="11" name="文字方塊 10">
              <a:extLst>
                <a:ext uri="{FF2B5EF4-FFF2-40B4-BE49-F238E27FC236}">
                  <a16:creationId xmlns:a16="http://schemas.microsoft.com/office/drawing/2014/main" id="{E424200E-6727-4CEA-A7CE-682E4F4AC38B}"/>
                </a:ext>
              </a:extLst>
            </p:cNvPr>
            <p:cNvSpPr txBox="1"/>
            <p:nvPr/>
          </p:nvSpPr>
          <p:spPr>
            <a:xfrm>
              <a:off x="5492384" y="1082079"/>
              <a:ext cx="983972" cy="338554"/>
            </a:xfrm>
            <a:prstGeom prst="rect">
              <a:avLst/>
            </a:prstGeom>
            <a:noFill/>
          </p:spPr>
          <p:txBody>
            <a:bodyPr wrap="square">
              <a:spAutoFit/>
            </a:bodyPr>
            <a:lstStyle/>
            <a:p>
              <a:pPr algn="ctr"/>
              <a:r>
                <a:rPr lang="en-US" altLang="zh-TW" sz="1600" b="1" dirty="0"/>
                <a:t>Memory</a:t>
              </a:r>
            </a:p>
          </p:txBody>
        </p:sp>
      </p:grpSp>
      <p:grpSp>
        <p:nvGrpSpPr>
          <p:cNvPr id="7" name="群組 6">
            <a:extLst>
              <a:ext uri="{FF2B5EF4-FFF2-40B4-BE49-F238E27FC236}">
                <a16:creationId xmlns:a16="http://schemas.microsoft.com/office/drawing/2014/main" id="{F3F1BA04-731C-4D89-A591-71559E91F02B}"/>
              </a:ext>
            </a:extLst>
          </p:cNvPr>
          <p:cNvGrpSpPr/>
          <p:nvPr/>
        </p:nvGrpSpPr>
        <p:grpSpPr>
          <a:xfrm>
            <a:off x="626614" y="2000602"/>
            <a:ext cx="2301160" cy="1613133"/>
            <a:chOff x="2977375" y="1106220"/>
            <a:chExt cx="2301160" cy="1613133"/>
          </a:xfrm>
        </p:grpSpPr>
        <p:sp>
          <p:nvSpPr>
            <p:cNvPr id="8" name="文字方塊 7">
              <a:extLst>
                <a:ext uri="{FF2B5EF4-FFF2-40B4-BE49-F238E27FC236}">
                  <a16:creationId xmlns:a16="http://schemas.microsoft.com/office/drawing/2014/main" id="{3E0F23F5-F6A5-4F5D-93C1-4F6CB67421B5}"/>
                </a:ext>
              </a:extLst>
            </p:cNvPr>
            <p:cNvSpPr txBox="1"/>
            <p:nvPr/>
          </p:nvSpPr>
          <p:spPr>
            <a:xfrm>
              <a:off x="3750528" y="1106220"/>
              <a:ext cx="693995" cy="338554"/>
            </a:xfrm>
            <a:prstGeom prst="rect">
              <a:avLst/>
            </a:prstGeom>
            <a:noFill/>
          </p:spPr>
          <p:txBody>
            <a:bodyPr wrap="square">
              <a:spAutoFit/>
            </a:bodyPr>
            <a:lstStyle/>
            <a:p>
              <a:pPr algn="ctr"/>
              <a:r>
                <a:rPr lang="pt-BR" altLang="zh-TW" sz="1600" b="1" dirty="0"/>
                <a:t>GPU</a:t>
              </a:r>
              <a:endParaRPr lang="zh-TW" altLang="en-US" sz="2400" dirty="0"/>
            </a:p>
          </p:txBody>
        </p:sp>
        <p:pic>
          <p:nvPicPr>
            <p:cNvPr id="19" name="圖片 18">
              <a:extLst>
                <a:ext uri="{FF2B5EF4-FFF2-40B4-BE49-F238E27FC236}">
                  <a16:creationId xmlns:a16="http://schemas.microsoft.com/office/drawing/2014/main" id="{AF1170D6-B208-4A8B-9074-CDC6E3CD48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4196" y="1346621"/>
              <a:ext cx="1066660" cy="1066660"/>
            </a:xfrm>
            <a:prstGeom prst="rect">
              <a:avLst/>
            </a:prstGeom>
          </p:spPr>
        </p:pic>
        <p:sp>
          <p:nvSpPr>
            <p:cNvPr id="20" name="文字方塊 19">
              <a:extLst>
                <a:ext uri="{FF2B5EF4-FFF2-40B4-BE49-F238E27FC236}">
                  <a16:creationId xmlns:a16="http://schemas.microsoft.com/office/drawing/2014/main" id="{BDE566AC-1D34-4743-96D2-B303A48D82F6}"/>
                </a:ext>
              </a:extLst>
            </p:cNvPr>
            <p:cNvSpPr txBox="1"/>
            <p:nvPr/>
          </p:nvSpPr>
          <p:spPr>
            <a:xfrm>
              <a:off x="2977375" y="2411576"/>
              <a:ext cx="2301160" cy="307777"/>
            </a:xfrm>
            <a:prstGeom prst="rect">
              <a:avLst/>
            </a:prstGeom>
            <a:noFill/>
          </p:spPr>
          <p:txBody>
            <a:bodyPr wrap="square">
              <a:spAutoFit/>
            </a:bodyPr>
            <a:lstStyle>
              <a:defPPr>
                <a:defRPr lang="zh-TW"/>
              </a:defPPr>
              <a:lvl1pPr algn="ctr">
                <a:defRPr sz="1600"/>
              </a:lvl1pPr>
            </a:lstStyle>
            <a:p>
              <a:r>
                <a:rPr lang="en-US" altLang="zh-TW" sz="1400" dirty="0"/>
                <a:t>NVIDIA GeForce RTX 4090</a:t>
              </a:r>
              <a:endParaRPr lang="zh-TW" altLang="en-US" sz="1400" dirty="0"/>
            </a:p>
          </p:txBody>
        </p:sp>
      </p:grpSp>
      <p:sp>
        <p:nvSpPr>
          <p:cNvPr id="22" name="文字方塊 21">
            <a:extLst>
              <a:ext uri="{FF2B5EF4-FFF2-40B4-BE49-F238E27FC236}">
                <a16:creationId xmlns:a16="http://schemas.microsoft.com/office/drawing/2014/main" id="{2CAF0037-7C16-4453-AD59-80B005978F29}"/>
              </a:ext>
            </a:extLst>
          </p:cNvPr>
          <p:cNvSpPr txBox="1"/>
          <p:nvPr/>
        </p:nvSpPr>
        <p:spPr>
          <a:xfrm>
            <a:off x="7466391" y="787432"/>
            <a:ext cx="2864644" cy="400110"/>
          </a:xfrm>
          <a:prstGeom prst="rect">
            <a:avLst/>
          </a:prstGeom>
          <a:noFill/>
        </p:spPr>
        <p:txBody>
          <a:bodyPr wrap="square" rtlCol="0">
            <a:spAutoFit/>
          </a:bodyPr>
          <a:lstStyle/>
          <a:p>
            <a:r>
              <a:rPr lang="en-US" altLang="zh-TW" sz="2000" b="1" dirty="0">
                <a:latin typeface="Arial" panose="020B0604020202020204" pitchFamily="34" charset="0"/>
                <a:cs typeface="Arial" panose="020B0604020202020204" pitchFamily="34" charset="0"/>
              </a:rPr>
              <a:t>Hyperparameters:</a:t>
            </a:r>
            <a:endParaRPr lang="zh-TW" altLang="en-US" sz="2000" b="1" dirty="0">
              <a:latin typeface="Arial" panose="020B0604020202020204" pitchFamily="34" charset="0"/>
              <a:cs typeface="Arial" panose="020B0604020202020204" pitchFamily="34" charset="0"/>
            </a:endParaRPr>
          </a:p>
        </p:txBody>
      </p:sp>
      <p:sp>
        <p:nvSpPr>
          <p:cNvPr id="23" name="矩形: 圓角 22">
            <a:extLst>
              <a:ext uri="{FF2B5EF4-FFF2-40B4-BE49-F238E27FC236}">
                <a16:creationId xmlns:a16="http://schemas.microsoft.com/office/drawing/2014/main" id="{C4A63CD4-53FB-4D3E-9FF1-27F8E29FEC51}"/>
              </a:ext>
            </a:extLst>
          </p:cNvPr>
          <p:cNvSpPr/>
          <p:nvPr/>
        </p:nvSpPr>
        <p:spPr>
          <a:xfrm>
            <a:off x="7209910" y="595423"/>
            <a:ext cx="4537589" cy="5947457"/>
          </a:xfrm>
          <a:prstGeom prst="roundRect">
            <a:avLst/>
          </a:prstGeom>
          <a:noFill/>
          <a:ln w="38100">
            <a:solidFill>
              <a:schemeClr val="bg2">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矩形: 圓角 23">
            <a:extLst>
              <a:ext uri="{FF2B5EF4-FFF2-40B4-BE49-F238E27FC236}">
                <a16:creationId xmlns:a16="http://schemas.microsoft.com/office/drawing/2014/main" id="{E1399329-86F6-4E7B-AA7E-DC0A9BFC7F1E}"/>
              </a:ext>
            </a:extLst>
          </p:cNvPr>
          <p:cNvSpPr/>
          <p:nvPr/>
        </p:nvSpPr>
        <p:spPr>
          <a:xfrm>
            <a:off x="7466391" y="1340499"/>
            <a:ext cx="3962400" cy="1309313"/>
          </a:xfrm>
          <a:prstGeom prst="round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5" name="矩形: 圓角 24">
            <a:extLst>
              <a:ext uri="{FF2B5EF4-FFF2-40B4-BE49-F238E27FC236}">
                <a16:creationId xmlns:a16="http://schemas.microsoft.com/office/drawing/2014/main" id="{D8D3DFC6-1D17-464D-8428-D5F3C6C2A8E9}"/>
              </a:ext>
            </a:extLst>
          </p:cNvPr>
          <p:cNvSpPr/>
          <p:nvPr/>
        </p:nvSpPr>
        <p:spPr>
          <a:xfrm>
            <a:off x="7466390" y="2913322"/>
            <a:ext cx="3996947" cy="3264434"/>
          </a:xfrm>
          <a:prstGeom prst="round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6" name="文字方塊 25">
            <a:extLst>
              <a:ext uri="{FF2B5EF4-FFF2-40B4-BE49-F238E27FC236}">
                <a16:creationId xmlns:a16="http://schemas.microsoft.com/office/drawing/2014/main" id="{FEC94267-8BA4-4AA5-B14D-4DFEA06FF867}"/>
              </a:ext>
            </a:extLst>
          </p:cNvPr>
          <p:cNvSpPr txBox="1"/>
          <p:nvPr/>
        </p:nvSpPr>
        <p:spPr>
          <a:xfrm>
            <a:off x="7556171" y="1431675"/>
            <a:ext cx="3556000" cy="1231106"/>
          </a:xfrm>
          <a:prstGeom prst="rect">
            <a:avLst/>
          </a:prstGeom>
          <a:noFill/>
        </p:spPr>
        <p:txBody>
          <a:bodyPr wrap="square" rtlCol="0">
            <a:spAutoFit/>
          </a:bodyPr>
          <a:lstStyle/>
          <a:p>
            <a:r>
              <a:rPr lang="en-US" altLang="zh-TW" sz="2000" b="1" dirty="0"/>
              <a:t>Encoder:</a:t>
            </a:r>
          </a:p>
          <a:p>
            <a:r>
              <a:rPr lang="en-US" altLang="zh-TW" dirty="0"/>
              <a:t>Thermal image: CNN/</a:t>
            </a:r>
            <a:r>
              <a:rPr lang="en-US" altLang="zh-TW" dirty="0" err="1"/>
              <a:t>Res_block</a:t>
            </a:r>
            <a:endParaRPr lang="en-US" altLang="zh-TW" dirty="0"/>
          </a:p>
          <a:p>
            <a:r>
              <a:rPr lang="en-US" altLang="zh-TW" dirty="0"/>
              <a:t>Sensor data: transformer encoder</a:t>
            </a:r>
          </a:p>
          <a:p>
            <a:endParaRPr lang="zh-TW" altLang="en-US" dirty="0"/>
          </a:p>
        </p:txBody>
      </p:sp>
      <p:sp>
        <p:nvSpPr>
          <p:cNvPr id="27" name="文字方塊 26">
            <a:extLst>
              <a:ext uri="{FF2B5EF4-FFF2-40B4-BE49-F238E27FC236}">
                <a16:creationId xmlns:a16="http://schemas.microsoft.com/office/drawing/2014/main" id="{EFC75379-B072-4E18-A42E-A84E4B547FAF}"/>
              </a:ext>
            </a:extLst>
          </p:cNvPr>
          <p:cNvSpPr txBox="1"/>
          <p:nvPr/>
        </p:nvSpPr>
        <p:spPr>
          <a:xfrm>
            <a:off x="7629584" y="3144485"/>
            <a:ext cx="3698240" cy="2434641"/>
          </a:xfrm>
          <a:prstGeom prst="rect">
            <a:avLst/>
          </a:prstGeom>
          <a:noFill/>
        </p:spPr>
        <p:txBody>
          <a:bodyPr wrap="square" rtlCol="0">
            <a:spAutoFit/>
          </a:bodyPr>
          <a:lstStyle/>
          <a:p>
            <a:r>
              <a:rPr lang="en-US" altLang="zh-TW" sz="2000" b="1" dirty="0"/>
              <a:t>Setting:</a:t>
            </a:r>
          </a:p>
          <a:p>
            <a:pPr marL="285750" indent="-285750">
              <a:lnSpc>
                <a:spcPct val="150000"/>
              </a:lnSpc>
              <a:buFont typeface="Arial" panose="020B0604020202020204" pitchFamily="34" charset="0"/>
              <a:buChar char="•"/>
            </a:pPr>
            <a:r>
              <a:rPr lang="en-US" altLang="zh-TW" dirty="0"/>
              <a:t>optimizer: SGD</a:t>
            </a:r>
          </a:p>
          <a:p>
            <a:pPr marL="285750" indent="-285750">
              <a:lnSpc>
                <a:spcPct val="150000"/>
              </a:lnSpc>
              <a:buFont typeface="Arial" panose="020B0604020202020204" pitchFamily="34" charset="0"/>
              <a:buChar char="•"/>
            </a:pPr>
            <a:r>
              <a:rPr lang="en-US" altLang="zh-TW" dirty="0"/>
              <a:t>Batch size: 16</a:t>
            </a:r>
          </a:p>
          <a:p>
            <a:pPr marL="285750" indent="-285750">
              <a:lnSpc>
                <a:spcPct val="150000"/>
              </a:lnSpc>
              <a:buFont typeface="Arial" panose="020B0604020202020204" pitchFamily="34" charset="0"/>
              <a:buChar char="•"/>
            </a:pPr>
            <a:r>
              <a:rPr lang="en-US" altLang="zh-TW" dirty="0"/>
              <a:t>Learning rate: 0.0005</a:t>
            </a:r>
          </a:p>
          <a:p>
            <a:pPr marL="285750" indent="-285750">
              <a:lnSpc>
                <a:spcPct val="150000"/>
              </a:lnSpc>
              <a:buFont typeface="Arial" panose="020B0604020202020204" pitchFamily="34" charset="0"/>
              <a:buChar char="•"/>
            </a:pPr>
            <a:r>
              <a:rPr lang="en-US" altLang="zh-TW" dirty="0"/>
              <a:t>Epochs:150</a:t>
            </a:r>
          </a:p>
          <a:p>
            <a:pPr marL="285750" indent="-285750">
              <a:lnSpc>
                <a:spcPct val="150000"/>
              </a:lnSpc>
              <a:buFont typeface="Arial" panose="020B0604020202020204" pitchFamily="34" charset="0"/>
              <a:buChar char="•"/>
            </a:pPr>
            <a:r>
              <a:rPr lang="en-US" altLang="zh-TW" dirty="0"/>
              <a:t>Lr scheduler: </a:t>
            </a:r>
            <a:r>
              <a:rPr lang="en-US" altLang="zh-TW" dirty="0" err="1"/>
              <a:t>ReduceLROnPlateau</a:t>
            </a:r>
            <a:endParaRPr lang="en-US" altLang="zh-TW" dirty="0"/>
          </a:p>
        </p:txBody>
      </p:sp>
      <p:sp>
        <p:nvSpPr>
          <p:cNvPr id="28" name="矩形: 圓角 27">
            <a:extLst>
              <a:ext uri="{FF2B5EF4-FFF2-40B4-BE49-F238E27FC236}">
                <a16:creationId xmlns:a16="http://schemas.microsoft.com/office/drawing/2014/main" id="{365E9F1B-CDAC-44F9-A81F-9C5C8E86EBEB}"/>
              </a:ext>
            </a:extLst>
          </p:cNvPr>
          <p:cNvSpPr/>
          <p:nvPr/>
        </p:nvSpPr>
        <p:spPr>
          <a:xfrm>
            <a:off x="3372275" y="595423"/>
            <a:ext cx="3146639" cy="5947457"/>
          </a:xfrm>
          <a:prstGeom prst="roundRect">
            <a:avLst/>
          </a:prstGeom>
          <a:noFill/>
          <a:ln w="38100">
            <a:solidFill>
              <a:schemeClr val="bg2">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9" name="文字方塊 28">
            <a:extLst>
              <a:ext uri="{FF2B5EF4-FFF2-40B4-BE49-F238E27FC236}">
                <a16:creationId xmlns:a16="http://schemas.microsoft.com/office/drawing/2014/main" id="{E697173C-B1EE-4A4B-920F-062AB83812E4}"/>
              </a:ext>
            </a:extLst>
          </p:cNvPr>
          <p:cNvSpPr txBox="1"/>
          <p:nvPr/>
        </p:nvSpPr>
        <p:spPr>
          <a:xfrm>
            <a:off x="3619312" y="787568"/>
            <a:ext cx="2809354" cy="1631216"/>
          </a:xfrm>
          <a:prstGeom prst="rect">
            <a:avLst/>
          </a:prstGeom>
          <a:noFill/>
        </p:spPr>
        <p:txBody>
          <a:bodyPr wrap="square" rtlCol="0">
            <a:spAutoFit/>
          </a:bodyPr>
          <a:lstStyle/>
          <a:p>
            <a:r>
              <a:rPr lang="en-US" altLang="zh-TW" sz="2000" b="1" dirty="0">
                <a:latin typeface="Arial" panose="020B0604020202020204" pitchFamily="34" charset="0"/>
                <a:cs typeface="Arial" panose="020B0604020202020204" pitchFamily="34" charset="0"/>
              </a:rPr>
              <a:t>Evaluation</a:t>
            </a:r>
          </a:p>
          <a:p>
            <a:endParaRPr lang="en-US" altLang="zh-TW" sz="2000" b="1" dirty="0">
              <a:latin typeface="Arial" panose="020B0604020202020204" pitchFamily="34" charset="0"/>
              <a:cs typeface="Arial" panose="020B0604020202020204" pitchFamily="34" charset="0"/>
            </a:endParaRPr>
          </a:p>
          <a:p>
            <a:endParaRPr lang="en-US" altLang="zh-TW" sz="2000" b="1" dirty="0">
              <a:latin typeface="Arial" panose="020B0604020202020204" pitchFamily="34" charset="0"/>
              <a:cs typeface="Arial" panose="020B0604020202020204" pitchFamily="34" charset="0"/>
            </a:endParaRPr>
          </a:p>
          <a:p>
            <a:endParaRPr lang="en-US" altLang="zh-TW" sz="2000" b="1" dirty="0">
              <a:latin typeface="Arial" panose="020B0604020202020204" pitchFamily="34" charset="0"/>
              <a:cs typeface="Arial" panose="020B0604020202020204" pitchFamily="34" charset="0"/>
            </a:endParaRPr>
          </a:p>
          <a:p>
            <a:endParaRPr lang="zh-TW" altLang="en-US" sz="2000" b="1" dirty="0">
              <a:latin typeface="Arial" panose="020B0604020202020204" pitchFamily="34" charset="0"/>
              <a:cs typeface="Arial" panose="020B0604020202020204" pitchFamily="34" charset="0"/>
            </a:endParaRPr>
          </a:p>
        </p:txBody>
      </p:sp>
      <p:sp>
        <p:nvSpPr>
          <p:cNvPr id="30" name="文字方塊 29">
            <a:extLst>
              <a:ext uri="{FF2B5EF4-FFF2-40B4-BE49-F238E27FC236}">
                <a16:creationId xmlns:a16="http://schemas.microsoft.com/office/drawing/2014/main" id="{4270945B-A26A-4BF8-8B75-8D49E4C6C4EF}"/>
              </a:ext>
            </a:extLst>
          </p:cNvPr>
          <p:cNvSpPr txBox="1"/>
          <p:nvPr/>
        </p:nvSpPr>
        <p:spPr>
          <a:xfrm>
            <a:off x="3579147" y="1303564"/>
            <a:ext cx="2476076" cy="400110"/>
          </a:xfrm>
          <a:prstGeom prst="rect">
            <a:avLst/>
          </a:prstGeom>
          <a:noFill/>
        </p:spPr>
        <p:txBody>
          <a:bodyPr wrap="square" rtlCol="0">
            <a:spAutoFit/>
          </a:bodyPr>
          <a:lstStyle/>
          <a:p>
            <a:pPr marL="285750" indent="-285750">
              <a:buFont typeface="Arial" panose="020B0604020202020204" pitchFamily="34" charset="0"/>
              <a:buChar char="•"/>
            </a:pPr>
            <a:r>
              <a:rPr lang="en-US" altLang="zh-TW" sz="2000" dirty="0"/>
              <a:t>Evaluation matrix</a:t>
            </a:r>
            <a:endParaRPr lang="zh-TW" altLang="en-US" sz="2000" dirty="0"/>
          </a:p>
        </p:txBody>
      </p:sp>
      <p:grpSp>
        <p:nvGrpSpPr>
          <p:cNvPr id="39" name="群組 38">
            <a:extLst>
              <a:ext uri="{FF2B5EF4-FFF2-40B4-BE49-F238E27FC236}">
                <a16:creationId xmlns:a16="http://schemas.microsoft.com/office/drawing/2014/main" id="{4D703114-57A9-49A5-84D1-6CA937CF94ED}"/>
              </a:ext>
            </a:extLst>
          </p:cNvPr>
          <p:cNvGrpSpPr/>
          <p:nvPr/>
        </p:nvGrpSpPr>
        <p:grpSpPr>
          <a:xfrm>
            <a:off x="3915176" y="1995155"/>
            <a:ext cx="1903861" cy="1725391"/>
            <a:chOff x="3993073" y="1703609"/>
            <a:chExt cx="1903861" cy="1725391"/>
          </a:xfrm>
        </p:grpSpPr>
        <p:cxnSp>
          <p:nvCxnSpPr>
            <p:cNvPr id="16" name="直線接點 15">
              <a:extLst>
                <a:ext uri="{FF2B5EF4-FFF2-40B4-BE49-F238E27FC236}">
                  <a16:creationId xmlns:a16="http://schemas.microsoft.com/office/drawing/2014/main" id="{3CF65F07-3D32-48D6-878F-03619264C894}"/>
                </a:ext>
              </a:extLst>
            </p:cNvPr>
            <p:cNvCxnSpPr>
              <a:cxnSpLocks/>
            </p:cNvCxnSpPr>
            <p:nvPr/>
          </p:nvCxnSpPr>
          <p:spPr>
            <a:xfrm>
              <a:off x="3993073" y="2566304"/>
              <a:ext cx="1853375"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18" name="直線接點 17">
              <a:extLst>
                <a:ext uri="{FF2B5EF4-FFF2-40B4-BE49-F238E27FC236}">
                  <a16:creationId xmlns:a16="http://schemas.microsoft.com/office/drawing/2014/main" id="{5E0403BC-2F79-4866-B0C4-E690A9ED2B30}"/>
                </a:ext>
              </a:extLst>
            </p:cNvPr>
            <p:cNvCxnSpPr>
              <a:cxnSpLocks/>
            </p:cNvCxnSpPr>
            <p:nvPr/>
          </p:nvCxnSpPr>
          <p:spPr>
            <a:xfrm>
              <a:off x="4945594" y="1703609"/>
              <a:ext cx="0" cy="1725391"/>
            </a:xfrm>
            <a:prstGeom prst="line">
              <a:avLst/>
            </a:prstGeom>
          </p:spPr>
          <p:style>
            <a:lnRef idx="3">
              <a:schemeClr val="accent3"/>
            </a:lnRef>
            <a:fillRef idx="0">
              <a:schemeClr val="accent3"/>
            </a:fillRef>
            <a:effectRef idx="2">
              <a:schemeClr val="accent3"/>
            </a:effectRef>
            <a:fontRef idx="minor">
              <a:schemeClr val="tx1"/>
            </a:fontRef>
          </p:style>
        </p:cxnSp>
        <p:sp>
          <p:nvSpPr>
            <p:cNvPr id="31" name="文字方塊 30">
              <a:extLst>
                <a:ext uri="{FF2B5EF4-FFF2-40B4-BE49-F238E27FC236}">
                  <a16:creationId xmlns:a16="http://schemas.microsoft.com/office/drawing/2014/main" id="{71DC510E-6197-4E3F-B9A2-BEEDC4058F6B}"/>
                </a:ext>
              </a:extLst>
            </p:cNvPr>
            <p:cNvSpPr txBox="1"/>
            <p:nvPr/>
          </p:nvSpPr>
          <p:spPr>
            <a:xfrm>
              <a:off x="4211143" y="1877491"/>
              <a:ext cx="754912" cy="461665"/>
            </a:xfrm>
            <a:prstGeom prst="rect">
              <a:avLst/>
            </a:prstGeom>
            <a:noFill/>
          </p:spPr>
          <p:txBody>
            <a:bodyPr wrap="square" rtlCol="0">
              <a:spAutoFit/>
            </a:bodyPr>
            <a:lstStyle/>
            <a:p>
              <a:r>
                <a:rPr lang="en-US" altLang="zh-TW" sz="2400" b="1" dirty="0"/>
                <a:t>TP</a:t>
              </a:r>
              <a:endParaRPr lang="zh-TW" altLang="en-US" sz="2400" b="1" dirty="0"/>
            </a:p>
          </p:txBody>
        </p:sp>
        <p:sp>
          <p:nvSpPr>
            <p:cNvPr id="32" name="文字方塊 31">
              <a:extLst>
                <a:ext uri="{FF2B5EF4-FFF2-40B4-BE49-F238E27FC236}">
                  <a16:creationId xmlns:a16="http://schemas.microsoft.com/office/drawing/2014/main" id="{B91919FE-947C-4E60-A1B4-4ED8BF7F6815}"/>
                </a:ext>
              </a:extLst>
            </p:cNvPr>
            <p:cNvSpPr txBox="1"/>
            <p:nvPr/>
          </p:nvSpPr>
          <p:spPr>
            <a:xfrm>
              <a:off x="5094295" y="1881963"/>
              <a:ext cx="754912" cy="461665"/>
            </a:xfrm>
            <a:prstGeom prst="rect">
              <a:avLst/>
            </a:prstGeom>
            <a:noFill/>
          </p:spPr>
          <p:txBody>
            <a:bodyPr wrap="square" rtlCol="0">
              <a:spAutoFit/>
            </a:bodyPr>
            <a:lstStyle/>
            <a:p>
              <a:r>
                <a:rPr lang="en-US" altLang="zh-TW" sz="2400" b="1" dirty="0"/>
                <a:t>TN</a:t>
              </a:r>
              <a:endParaRPr lang="zh-TW" altLang="en-US" sz="2400" b="1" dirty="0"/>
            </a:p>
          </p:txBody>
        </p:sp>
        <p:sp>
          <p:nvSpPr>
            <p:cNvPr id="33" name="文字方塊 32">
              <a:extLst>
                <a:ext uri="{FF2B5EF4-FFF2-40B4-BE49-F238E27FC236}">
                  <a16:creationId xmlns:a16="http://schemas.microsoft.com/office/drawing/2014/main" id="{84BC26CD-5A92-46A8-9C43-F3B04A43D59B}"/>
                </a:ext>
              </a:extLst>
            </p:cNvPr>
            <p:cNvSpPr txBox="1"/>
            <p:nvPr/>
          </p:nvSpPr>
          <p:spPr>
            <a:xfrm>
              <a:off x="5142022" y="2815718"/>
              <a:ext cx="754912" cy="461665"/>
            </a:xfrm>
            <a:prstGeom prst="rect">
              <a:avLst/>
            </a:prstGeom>
            <a:noFill/>
          </p:spPr>
          <p:txBody>
            <a:bodyPr wrap="square" rtlCol="0">
              <a:spAutoFit/>
            </a:bodyPr>
            <a:lstStyle/>
            <a:p>
              <a:r>
                <a:rPr lang="en-US" altLang="zh-TW" sz="2400" b="1" dirty="0"/>
                <a:t>FN</a:t>
              </a:r>
              <a:endParaRPr lang="zh-TW" altLang="en-US" sz="2400" b="1" dirty="0"/>
            </a:p>
          </p:txBody>
        </p:sp>
        <p:sp>
          <p:nvSpPr>
            <p:cNvPr id="34" name="文字方塊 33">
              <a:extLst>
                <a:ext uri="{FF2B5EF4-FFF2-40B4-BE49-F238E27FC236}">
                  <a16:creationId xmlns:a16="http://schemas.microsoft.com/office/drawing/2014/main" id="{66666AFA-23E5-41F2-BA1C-6732951C525B}"/>
                </a:ext>
              </a:extLst>
            </p:cNvPr>
            <p:cNvSpPr txBox="1"/>
            <p:nvPr/>
          </p:nvSpPr>
          <p:spPr>
            <a:xfrm>
              <a:off x="4211143" y="2769552"/>
              <a:ext cx="754912" cy="461665"/>
            </a:xfrm>
            <a:prstGeom prst="rect">
              <a:avLst/>
            </a:prstGeom>
            <a:noFill/>
          </p:spPr>
          <p:txBody>
            <a:bodyPr wrap="square" rtlCol="0">
              <a:spAutoFit/>
            </a:bodyPr>
            <a:lstStyle/>
            <a:p>
              <a:r>
                <a:rPr lang="en-US" altLang="zh-TW" sz="2400" b="1" dirty="0"/>
                <a:t>FP</a:t>
              </a:r>
              <a:endParaRPr lang="zh-TW" altLang="en-US" sz="2400" b="1" dirty="0"/>
            </a:p>
          </p:txBody>
        </p:sp>
      </p:grpSp>
      <mc:AlternateContent xmlns:mc="http://schemas.openxmlformats.org/markup-compatibility/2006" xmlns:a14="http://schemas.microsoft.com/office/drawing/2010/main">
        <mc:Choice Requires="a14">
          <p:sp>
            <p:nvSpPr>
              <p:cNvPr id="38" name="文字方塊 37">
                <a:extLst>
                  <a:ext uri="{FF2B5EF4-FFF2-40B4-BE49-F238E27FC236}">
                    <a16:creationId xmlns:a16="http://schemas.microsoft.com/office/drawing/2014/main" id="{813978AB-14E3-4D9A-9B0A-19486C55C9BB}"/>
                  </a:ext>
                </a:extLst>
              </p:cNvPr>
              <p:cNvSpPr txBox="1"/>
              <p:nvPr/>
            </p:nvSpPr>
            <p:spPr>
              <a:xfrm>
                <a:off x="3757016" y="4212082"/>
                <a:ext cx="2418077" cy="1169487"/>
              </a:xfrm>
              <a:prstGeom prst="rect">
                <a:avLst/>
              </a:prstGeom>
              <a:noFill/>
            </p:spPr>
            <p:txBody>
              <a:bodyPr wrap="square" rtlCol="0">
                <a:spAutoFit/>
              </a:bodyPr>
              <a:lstStyle/>
              <a:p>
                <a:r>
                  <a:rPr lang="en-US" altLang="zh-TW" dirty="0"/>
                  <a:t>Accuracy :</a:t>
                </a:r>
              </a:p>
              <a:p>
                <a:endParaRPr lang="en-US" altLang="zh-TW" dirty="0"/>
              </a:p>
              <a:p>
                <a:pPr/>
                <a14:m>
                  <m:oMathPara xmlns:m="http://schemas.openxmlformats.org/officeDocument/2006/math">
                    <m:oMathParaPr>
                      <m:jc m:val="centerGroup"/>
                    </m:oMathParaPr>
                    <m:oMath xmlns:m="http://schemas.openxmlformats.org/officeDocument/2006/math">
                      <m:f>
                        <m:fPr>
                          <m:ctrlPr>
                            <a:rPr lang="en-US" altLang="zh-TW" b="0" i="1" smtClean="0">
                              <a:latin typeface="Cambria Math" panose="02040503050406030204" pitchFamily="18" charset="0"/>
                            </a:rPr>
                          </m:ctrlPr>
                        </m:fPr>
                        <m:num>
                          <m:r>
                            <a:rPr lang="en-US" altLang="zh-TW" i="1">
                              <a:latin typeface="Cambria Math" panose="02040503050406030204" pitchFamily="18" charset="0"/>
                            </a:rPr>
                            <m:t>𝑇𝑃</m:t>
                          </m:r>
                          <m:r>
                            <a:rPr lang="en-US" altLang="zh-TW" i="1">
                              <a:latin typeface="Cambria Math" panose="02040503050406030204" pitchFamily="18" charset="0"/>
                            </a:rPr>
                            <m:t>+</m:t>
                          </m:r>
                          <m:r>
                            <a:rPr lang="en-US" altLang="zh-TW" i="1">
                              <a:latin typeface="Cambria Math" panose="02040503050406030204" pitchFamily="18" charset="0"/>
                            </a:rPr>
                            <m:t>𝑇𝑁</m:t>
                          </m:r>
                        </m:num>
                        <m:den>
                          <m:r>
                            <a:rPr lang="en-US" altLang="zh-TW" b="0" i="1" smtClean="0">
                              <a:latin typeface="Cambria Math" panose="02040503050406030204" pitchFamily="18" charset="0"/>
                            </a:rPr>
                            <m:t>𝑇𝑃</m:t>
                          </m:r>
                          <m:r>
                            <a:rPr lang="en-US" altLang="zh-TW" b="0" i="1" smtClean="0">
                              <a:latin typeface="Cambria Math" panose="02040503050406030204" pitchFamily="18" charset="0"/>
                            </a:rPr>
                            <m:t>+</m:t>
                          </m:r>
                          <m:r>
                            <a:rPr lang="en-US" altLang="zh-TW" b="0" i="1" smtClean="0">
                              <a:latin typeface="Cambria Math" panose="02040503050406030204" pitchFamily="18" charset="0"/>
                            </a:rPr>
                            <m:t>𝑇𝑁</m:t>
                          </m:r>
                          <m:r>
                            <a:rPr lang="en-US" altLang="zh-TW" b="0" i="1" smtClean="0">
                              <a:latin typeface="Cambria Math" panose="02040503050406030204" pitchFamily="18" charset="0"/>
                            </a:rPr>
                            <m:t>+</m:t>
                          </m:r>
                          <m:r>
                            <a:rPr lang="en-US" altLang="zh-TW" b="0" i="1" smtClean="0">
                              <a:latin typeface="Cambria Math" panose="02040503050406030204" pitchFamily="18" charset="0"/>
                            </a:rPr>
                            <m:t>𝐹𝑃</m:t>
                          </m:r>
                          <m:r>
                            <a:rPr lang="en-US" altLang="zh-TW" b="0" i="1" smtClean="0">
                              <a:latin typeface="Cambria Math" panose="02040503050406030204" pitchFamily="18" charset="0"/>
                            </a:rPr>
                            <m:t>+</m:t>
                          </m:r>
                          <m:r>
                            <a:rPr lang="en-US" altLang="zh-TW" b="0" i="1" smtClean="0">
                              <a:latin typeface="Cambria Math" panose="02040503050406030204" pitchFamily="18" charset="0"/>
                            </a:rPr>
                            <m:t>𝐹𝑁</m:t>
                          </m:r>
                        </m:den>
                      </m:f>
                    </m:oMath>
                  </m:oMathPara>
                </a14:m>
                <a:endParaRPr lang="en-US" altLang="zh-TW" dirty="0"/>
              </a:p>
            </p:txBody>
          </p:sp>
        </mc:Choice>
        <mc:Fallback xmlns="">
          <p:sp>
            <p:nvSpPr>
              <p:cNvPr id="38" name="文字方塊 37">
                <a:extLst>
                  <a:ext uri="{FF2B5EF4-FFF2-40B4-BE49-F238E27FC236}">
                    <a16:creationId xmlns:a16="http://schemas.microsoft.com/office/drawing/2014/main" id="{813978AB-14E3-4D9A-9B0A-19486C55C9BB}"/>
                  </a:ext>
                </a:extLst>
              </p:cNvPr>
              <p:cNvSpPr txBox="1">
                <a:spLocks noRot="1" noChangeAspect="1" noMove="1" noResize="1" noEditPoints="1" noAdjustHandles="1" noChangeArrowheads="1" noChangeShapeType="1" noTextEdit="1"/>
              </p:cNvSpPr>
              <p:nvPr/>
            </p:nvSpPr>
            <p:spPr>
              <a:xfrm>
                <a:off x="3757016" y="4212082"/>
                <a:ext cx="2418077" cy="1169487"/>
              </a:xfrm>
              <a:prstGeom prst="rect">
                <a:avLst/>
              </a:prstGeom>
              <a:blipFill>
                <a:blip r:embed="rId5"/>
                <a:stretch>
                  <a:fillRect l="-2015" t="-3125"/>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884502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a:extLst>
              <a:ext uri="{FF2B5EF4-FFF2-40B4-BE49-F238E27FC236}">
                <a16:creationId xmlns:a16="http://schemas.microsoft.com/office/drawing/2014/main" id="{2D3B3BCF-5BA9-49A5-B146-0A1E7687E591}"/>
              </a:ext>
            </a:extLst>
          </p:cNvPr>
          <p:cNvSpPr>
            <a:spLocks noGrp="1"/>
          </p:cNvSpPr>
          <p:nvPr>
            <p:ph type="body" sz="quarter" idx="13"/>
          </p:nvPr>
        </p:nvSpPr>
        <p:spPr/>
        <p:txBody>
          <a:bodyPr/>
          <a:lstStyle/>
          <a:p>
            <a:r>
              <a:rPr lang="en-US" altLang="zh-TW" dirty="0"/>
              <a:t>Outline</a:t>
            </a:r>
            <a:endParaRPr lang="zh-TW" altLang="en-US" dirty="0"/>
          </a:p>
        </p:txBody>
      </p:sp>
      <p:sp>
        <p:nvSpPr>
          <p:cNvPr id="3" name="文字版面配置區 2">
            <a:extLst>
              <a:ext uri="{FF2B5EF4-FFF2-40B4-BE49-F238E27FC236}">
                <a16:creationId xmlns:a16="http://schemas.microsoft.com/office/drawing/2014/main" id="{EA412B9B-2A08-45D2-A643-4F6B4962BA4B}"/>
              </a:ext>
            </a:extLst>
          </p:cNvPr>
          <p:cNvSpPr>
            <a:spLocks noGrp="1"/>
          </p:cNvSpPr>
          <p:nvPr>
            <p:ph type="body" sz="quarter" idx="14"/>
          </p:nvPr>
        </p:nvSpPr>
        <p:spPr>
          <a:xfrm>
            <a:off x="1911344" y="3328807"/>
            <a:ext cx="4221301" cy="496130"/>
          </a:xfrm>
        </p:spPr>
        <p:txBody>
          <a:bodyPr/>
          <a:lstStyle/>
          <a:p>
            <a:r>
              <a:rPr lang="en-US" altLang="zh-TW" b="1" dirty="0"/>
              <a:t>Methodology</a:t>
            </a:r>
            <a:endParaRPr lang="zh-TW" altLang="en-US" b="1" dirty="0"/>
          </a:p>
        </p:txBody>
      </p:sp>
      <p:sp>
        <p:nvSpPr>
          <p:cNvPr id="4" name="文字版面配置區 3">
            <a:extLst>
              <a:ext uri="{FF2B5EF4-FFF2-40B4-BE49-F238E27FC236}">
                <a16:creationId xmlns:a16="http://schemas.microsoft.com/office/drawing/2014/main" id="{1D58BAEA-21EE-4546-84D0-D3ECCDB2AFEC}"/>
              </a:ext>
            </a:extLst>
          </p:cNvPr>
          <p:cNvSpPr>
            <a:spLocks noGrp="1"/>
          </p:cNvSpPr>
          <p:nvPr>
            <p:ph type="body" sz="quarter" idx="15"/>
          </p:nvPr>
        </p:nvSpPr>
        <p:spPr>
          <a:xfrm>
            <a:off x="1911344" y="4399786"/>
            <a:ext cx="4221301" cy="496130"/>
          </a:xfrm>
        </p:spPr>
        <p:txBody>
          <a:bodyPr/>
          <a:lstStyle/>
          <a:p>
            <a:r>
              <a:rPr lang="en-US" altLang="zh-TW" b="1" dirty="0"/>
              <a:t>Experiment</a:t>
            </a:r>
          </a:p>
        </p:txBody>
      </p:sp>
      <p:sp>
        <p:nvSpPr>
          <p:cNvPr id="5" name="文字版面配置區 4">
            <a:extLst>
              <a:ext uri="{FF2B5EF4-FFF2-40B4-BE49-F238E27FC236}">
                <a16:creationId xmlns:a16="http://schemas.microsoft.com/office/drawing/2014/main" id="{26765492-2E54-455A-A1A9-4E6BD5E1757B}"/>
              </a:ext>
            </a:extLst>
          </p:cNvPr>
          <p:cNvSpPr>
            <a:spLocks noGrp="1"/>
          </p:cNvSpPr>
          <p:nvPr>
            <p:ph type="body" sz="quarter" idx="16"/>
          </p:nvPr>
        </p:nvSpPr>
        <p:spPr>
          <a:xfrm>
            <a:off x="1911344" y="5546603"/>
            <a:ext cx="4221301" cy="496130"/>
          </a:xfrm>
        </p:spPr>
        <p:txBody>
          <a:bodyPr/>
          <a:lstStyle/>
          <a:p>
            <a:r>
              <a:rPr lang="en-US" altLang="zh-TW" b="1" dirty="0"/>
              <a:t>Conclusion</a:t>
            </a:r>
            <a:endParaRPr lang="zh-TW" altLang="en-US" b="1" dirty="0"/>
          </a:p>
        </p:txBody>
      </p:sp>
      <p:sp>
        <p:nvSpPr>
          <p:cNvPr id="6" name="文字版面配置區 5">
            <a:extLst>
              <a:ext uri="{FF2B5EF4-FFF2-40B4-BE49-F238E27FC236}">
                <a16:creationId xmlns:a16="http://schemas.microsoft.com/office/drawing/2014/main" id="{7087FB7A-98C5-4508-A24E-BABD8B0329FC}"/>
              </a:ext>
            </a:extLst>
          </p:cNvPr>
          <p:cNvSpPr>
            <a:spLocks noGrp="1"/>
          </p:cNvSpPr>
          <p:nvPr>
            <p:ph type="body" sz="quarter" idx="17"/>
          </p:nvPr>
        </p:nvSpPr>
        <p:spPr>
          <a:xfrm>
            <a:off x="1911344" y="2181990"/>
            <a:ext cx="4221301" cy="496130"/>
          </a:xfrm>
        </p:spPr>
        <p:txBody>
          <a:bodyPr/>
          <a:lstStyle/>
          <a:p>
            <a:r>
              <a:rPr lang="en-US" altLang="zh-TW" b="1" dirty="0"/>
              <a:t>Introduction</a:t>
            </a:r>
            <a:endParaRPr lang="zh-TW" altLang="en-US" b="1" dirty="0"/>
          </a:p>
        </p:txBody>
      </p:sp>
    </p:spTree>
    <p:extLst>
      <p:ext uri="{BB962C8B-B14F-4D97-AF65-F5344CB8AC3E}">
        <p14:creationId xmlns:p14="http://schemas.microsoft.com/office/powerpoint/2010/main" val="17925357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0244ED30-B8F1-44E8-AF1D-6810B1680DAF}"/>
              </a:ext>
            </a:extLst>
          </p:cNvPr>
          <p:cNvSpPr>
            <a:spLocks noGrp="1"/>
          </p:cNvSpPr>
          <p:nvPr>
            <p:ph type="sldNum" sz="quarter" idx="12"/>
          </p:nvPr>
        </p:nvSpPr>
        <p:spPr/>
        <p:txBody>
          <a:bodyPr/>
          <a:lstStyle/>
          <a:p>
            <a:fld id="{4B816D84-097D-464E-91C0-19874271D785}" type="slidenum">
              <a:rPr lang="zh-TW" altLang="en-US" smtClean="0"/>
              <a:t>19</a:t>
            </a:fld>
            <a:endParaRPr lang="zh-TW" altLang="en-US" dirty="0"/>
          </a:p>
        </p:txBody>
      </p:sp>
      <p:sp>
        <p:nvSpPr>
          <p:cNvPr id="4" name="文字版面配置區 3">
            <a:extLst>
              <a:ext uri="{FF2B5EF4-FFF2-40B4-BE49-F238E27FC236}">
                <a16:creationId xmlns:a16="http://schemas.microsoft.com/office/drawing/2014/main" id="{C88D6FD3-3F28-4A27-871C-338B28C8214C}"/>
              </a:ext>
            </a:extLst>
          </p:cNvPr>
          <p:cNvSpPr>
            <a:spLocks noGrp="1"/>
          </p:cNvSpPr>
          <p:nvPr>
            <p:ph type="body" sz="quarter" idx="13"/>
          </p:nvPr>
        </p:nvSpPr>
        <p:spPr/>
        <p:txBody>
          <a:bodyPr/>
          <a:lstStyle/>
          <a:p>
            <a:r>
              <a:rPr lang="en-US" altLang="zh-TW" dirty="0"/>
              <a:t>Experiment</a:t>
            </a:r>
            <a:endParaRPr lang="zh-TW" altLang="en-US" dirty="0"/>
          </a:p>
        </p:txBody>
      </p:sp>
      <p:sp>
        <p:nvSpPr>
          <p:cNvPr id="5" name="文字版面配置區 4">
            <a:extLst>
              <a:ext uri="{FF2B5EF4-FFF2-40B4-BE49-F238E27FC236}">
                <a16:creationId xmlns:a16="http://schemas.microsoft.com/office/drawing/2014/main" id="{BE263A41-DB8E-44AA-AC80-9DCDC90B72C7}"/>
              </a:ext>
            </a:extLst>
          </p:cNvPr>
          <p:cNvSpPr>
            <a:spLocks noGrp="1"/>
          </p:cNvSpPr>
          <p:nvPr>
            <p:ph type="body" sz="quarter" idx="14"/>
          </p:nvPr>
        </p:nvSpPr>
        <p:spPr/>
        <p:txBody>
          <a:bodyPr/>
          <a:lstStyle/>
          <a:p>
            <a:r>
              <a:rPr lang="en-US" altLang="zh-TW" dirty="0"/>
              <a:t>Result</a:t>
            </a:r>
          </a:p>
        </p:txBody>
      </p:sp>
      <p:sp>
        <p:nvSpPr>
          <p:cNvPr id="7" name="文字方塊 6">
            <a:extLst>
              <a:ext uri="{FF2B5EF4-FFF2-40B4-BE49-F238E27FC236}">
                <a16:creationId xmlns:a16="http://schemas.microsoft.com/office/drawing/2014/main" id="{1898F0AB-F805-4131-A24B-E237247BECF7}"/>
              </a:ext>
            </a:extLst>
          </p:cNvPr>
          <p:cNvSpPr txBox="1"/>
          <p:nvPr/>
        </p:nvSpPr>
        <p:spPr>
          <a:xfrm>
            <a:off x="481012" y="1295400"/>
            <a:ext cx="11964988" cy="1477328"/>
          </a:xfrm>
          <a:prstGeom prst="rect">
            <a:avLst/>
          </a:prstGeom>
          <a:noFill/>
        </p:spPr>
        <p:txBody>
          <a:bodyPr wrap="square" rtlCol="0">
            <a:spAutoFit/>
          </a:bodyPr>
          <a:lstStyle/>
          <a:p>
            <a:r>
              <a:rPr lang="en-US" altLang="zh-TW" dirty="0"/>
              <a:t>We compare our method against the unimodal baselines and the multimodal SOTA methods as follow:</a:t>
            </a:r>
          </a:p>
          <a:p>
            <a:pPr marL="285750" indent="-285750">
              <a:buFont typeface="Arial" panose="020B0604020202020204" pitchFamily="34" charset="0"/>
              <a:buChar char="•"/>
            </a:pPr>
            <a:r>
              <a:rPr lang="en-US" altLang="zh-TW" b="1" dirty="0"/>
              <a:t>Unimodal Baseline. </a:t>
            </a:r>
          </a:p>
          <a:p>
            <a:r>
              <a:rPr lang="en-US" altLang="zh-TW" dirty="0"/>
              <a:t>LSTM that has been used previously in time-series data, and CNN structure for thermal images. </a:t>
            </a:r>
          </a:p>
          <a:p>
            <a:pPr marL="285750" indent="-285750">
              <a:buFont typeface="Arial" panose="020B0604020202020204" pitchFamily="34" charset="0"/>
              <a:buChar char="•"/>
            </a:pPr>
            <a:r>
              <a:rPr lang="en-US" altLang="zh-TW" b="1" dirty="0"/>
              <a:t>Multimodal SOTA. </a:t>
            </a:r>
          </a:p>
          <a:p>
            <a:r>
              <a:rPr lang="en-US" altLang="zh-TW" dirty="0"/>
              <a:t>We compare some methods for gas classification including LSTM-CNN(different fusion type) and other ensemble models.</a:t>
            </a:r>
          </a:p>
        </p:txBody>
      </p:sp>
      <p:pic>
        <p:nvPicPr>
          <p:cNvPr id="8" name="Picture 2">
            <a:extLst>
              <a:ext uri="{FF2B5EF4-FFF2-40B4-BE49-F238E27FC236}">
                <a16:creationId xmlns:a16="http://schemas.microsoft.com/office/drawing/2014/main" id="{F0D127D3-5798-4262-9781-E711B8D12C0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54804" y="6472667"/>
            <a:ext cx="171020" cy="171020"/>
          </a:xfrm>
          <a:prstGeom prst="rect">
            <a:avLst/>
          </a:prstGeom>
          <a:noFill/>
          <a:extLst>
            <a:ext uri="{909E8E84-426E-40DD-AFC4-6F175D3DCCD1}">
              <a14:hiddenFill xmlns:a14="http://schemas.microsoft.com/office/drawing/2010/main">
                <a:solidFill>
                  <a:srgbClr val="FFFFFF"/>
                </a:solidFill>
              </a14:hiddenFill>
            </a:ext>
          </a:extLst>
        </p:spPr>
      </p:pic>
      <p:pic>
        <p:nvPicPr>
          <p:cNvPr id="6" name="圖片 5">
            <a:extLst>
              <a:ext uri="{FF2B5EF4-FFF2-40B4-BE49-F238E27FC236}">
                <a16:creationId xmlns:a16="http://schemas.microsoft.com/office/drawing/2014/main" id="{CD1EB737-FF0A-488E-88DF-D5CE0CC8B931}"/>
              </a:ext>
            </a:extLst>
          </p:cNvPr>
          <p:cNvPicPr>
            <a:picLocks noChangeAspect="1"/>
          </p:cNvPicPr>
          <p:nvPr/>
        </p:nvPicPr>
        <p:blipFill>
          <a:blip r:embed="rId4"/>
          <a:stretch>
            <a:fillRect/>
          </a:stretch>
        </p:blipFill>
        <p:spPr>
          <a:xfrm>
            <a:off x="1240314" y="2935014"/>
            <a:ext cx="9269782" cy="4056664"/>
          </a:xfrm>
          <a:prstGeom prst="rect">
            <a:avLst/>
          </a:prstGeom>
        </p:spPr>
      </p:pic>
    </p:spTree>
    <p:extLst>
      <p:ext uri="{BB962C8B-B14F-4D97-AF65-F5344CB8AC3E}">
        <p14:creationId xmlns:p14="http://schemas.microsoft.com/office/powerpoint/2010/main" val="28746895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0244ED30-B8F1-44E8-AF1D-6810B1680DAF}"/>
              </a:ext>
            </a:extLst>
          </p:cNvPr>
          <p:cNvSpPr>
            <a:spLocks noGrp="1"/>
          </p:cNvSpPr>
          <p:nvPr>
            <p:ph type="sldNum" sz="quarter" idx="12"/>
          </p:nvPr>
        </p:nvSpPr>
        <p:spPr/>
        <p:txBody>
          <a:bodyPr/>
          <a:lstStyle/>
          <a:p>
            <a:fld id="{4B816D84-097D-464E-91C0-19874271D785}" type="slidenum">
              <a:rPr lang="zh-TW" altLang="en-US" smtClean="0"/>
              <a:t>20</a:t>
            </a:fld>
            <a:endParaRPr lang="zh-TW" altLang="en-US" dirty="0"/>
          </a:p>
        </p:txBody>
      </p:sp>
      <p:sp>
        <p:nvSpPr>
          <p:cNvPr id="4" name="文字版面配置區 3">
            <a:extLst>
              <a:ext uri="{FF2B5EF4-FFF2-40B4-BE49-F238E27FC236}">
                <a16:creationId xmlns:a16="http://schemas.microsoft.com/office/drawing/2014/main" id="{C88D6FD3-3F28-4A27-871C-338B28C8214C}"/>
              </a:ext>
            </a:extLst>
          </p:cNvPr>
          <p:cNvSpPr>
            <a:spLocks noGrp="1"/>
          </p:cNvSpPr>
          <p:nvPr>
            <p:ph type="body" sz="quarter" idx="13"/>
          </p:nvPr>
        </p:nvSpPr>
        <p:spPr/>
        <p:txBody>
          <a:bodyPr/>
          <a:lstStyle/>
          <a:p>
            <a:r>
              <a:rPr lang="en-US" altLang="zh-TW" dirty="0"/>
              <a:t>Ablation study</a:t>
            </a:r>
            <a:endParaRPr lang="zh-TW" altLang="en-US" dirty="0"/>
          </a:p>
        </p:txBody>
      </p:sp>
      <p:pic>
        <p:nvPicPr>
          <p:cNvPr id="8" name="Picture 2">
            <a:extLst>
              <a:ext uri="{FF2B5EF4-FFF2-40B4-BE49-F238E27FC236}">
                <a16:creationId xmlns:a16="http://schemas.microsoft.com/office/drawing/2014/main" id="{F0D127D3-5798-4262-9781-E711B8D12C0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01432" y="5783444"/>
            <a:ext cx="171020" cy="171020"/>
          </a:xfrm>
          <a:prstGeom prst="rect">
            <a:avLst/>
          </a:prstGeom>
          <a:noFill/>
          <a:extLst>
            <a:ext uri="{909E8E84-426E-40DD-AFC4-6F175D3DCCD1}">
              <a14:hiddenFill xmlns:a14="http://schemas.microsoft.com/office/drawing/2010/main">
                <a:solidFill>
                  <a:srgbClr val="FFFFFF"/>
                </a:solidFill>
              </a14:hiddenFill>
            </a:ext>
          </a:extLst>
        </p:spPr>
      </p:pic>
      <p:pic>
        <p:nvPicPr>
          <p:cNvPr id="16" name="圖片 15">
            <a:extLst>
              <a:ext uri="{FF2B5EF4-FFF2-40B4-BE49-F238E27FC236}">
                <a16:creationId xmlns:a16="http://schemas.microsoft.com/office/drawing/2014/main" id="{1A815622-DCB5-4C81-BCB9-380DA64BD434}"/>
              </a:ext>
            </a:extLst>
          </p:cNvPr>
          <p:cNvPicPr>
            <a:picLocks noChangeAspect="1"/>
          </p:cNvPicPr>
          <p:nvPr/>
        </p:nvPicPr>
        <p:blipFill>
          <a:blip r:embed="rId4"/>
          <a:stretch>
            <a:fillRect/>
          </a:stretch>
        </p:blipFill>
        <p:spPr>
          <a:xfrm>
            <a:off x="2686942" y="1471932"/>
            <a:ext cx="8563356" cy="1423416"/>
          </a:xfrm>
          <a:prstGeom prst="rect">
            <a:avLst/>
          </a:prstGeom>
        </p:spPr>
      </p:pic>
      <p:pic>
        <p:nvPicPr>
          <p:cNvPr id="19" name="Picture 2">
            <a:extLst>
              <a:ext uri="{FF2B5EF4-FFF2-40B4-BE49-F238E27FC236}">
                <a16:creationId xmlns:a16="http://schemas.microsoft.com/office/drawing/2014/main" id="{64FDDF1C-5193-4AC9-8B2B-3204F4173CF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01432" y="3891987"/>
            <a:ext cx="171020" cy="17102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a:extLst>
              <a:ext uri="{FF2B5EF4-FFF2-40B4-BE49-F238E27FC236}">
                <a16:creationId xmlns:a16="http://schemas.microsoft.com/office/drawing/2014/main" id="{720F1325-45B9-4176-BCFF-55F053579E3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01432" y="2218781"/>
            <a:ext cx="171020" cy="171020"/>
          </a:xfrm>
          <a:prstGeom prst="rect">
            <a:avLst/>
          </a:prstGeom>
          <a:noFill/>
          <a:extLst>
            <a:ext uri="{909E8E84-426E-40DD-AFC4-6F175D3DCCD1}">
              <a14:hiddenFill xmlns:a14="http://schemas.microsoft.com/office/drawing/2010/main">
                <a:solidFill>
                  <a:srgbClr val="FFFFFF"/>
                </a:solidFill>
              </a14:hiddenFill>
            </a:ext>
          </a:extLst>
        </p:spPr>
      </p:pic>
      <p:sp>
        <p:nvSpPr>
          <p:cNvPr id="22" name="文字方塊 21">
            <a:extLst>
              <a:ext uri="{FF2B5EF4-FFF2-40B4-BE49-F238E27FC236}">
                <a16:creationId xmlns:a16="http://schemas.microsoft.com/office/drawing/2014/main" id="{84B4789F-E050-4DCE-A58E-40272197FC53}"/>
              </a:ext>
            </a:extLst>
          </p:cNvPr>
          <p:cNvSpPr txBox="1"/>
          <p:nvPr/>
        </p:nvSpPr>
        <p:spPr>
          <a:xfrm>
            <a:off x="2601432" y="1141511"/>
            <a:ext cx="6847368" cy="307777"/>
          </a:xfrm>
          <a:prstGeom prst="rect">
            <a:avLst/>
          </a:prstGeom>
          <a:noFill/>
        </p:spPr>
        <p:txBody>
          <a:bodyPr wrap="square" rtlCol="0">
            <a:spAutoFit/>
          </a:bodyPr>
          <a:lstStyle/>
          <a:p>
            <a:r>
              <a:rPr lang="en-US" altLang="zh-TW" sz="1400" dirty="0"/>
              <a:t>(a) Performance of traditional 2D CNN and 3D CNN with Temporal Dimension</a:t>
            </a:r>
            <a:endParaRPr lang="zh-TW" altLang="en-US" sz="1400" dirty="0"/>
          </a:p>
        </p:txBody>
      </p:sp>
      <p:sp>
        <p:nvSpPr>
          <p:cNvPr id="23" name="文字方塊 22">
            <a:extLst>
              <a:ext uri="{FF2B5EF4-FFF2-40B4-BE49-F238E27FC236}">
                <a16:creationId xmlns:a16="http://schemas.microsoft.com/office/drawing/2014/main" id="{EA21A28B-DA23-4FF3-9E7F-B719806974A5}"/>
              </a:ext>
            </a:extLst>
          </p:cNvPr>
          <p:cNvSpPr txBox="1"/>
          <p:nvPr/>
        </p:nvSpPr>
        <p:spPr>
          <a:xfrm>
            <a:off x="2601432" y="2821464"/>
            <a:ext cx="6847368" cy="307777"/>
          </a:xfrm>
          <a:prstGeom prst="rect">
            <a:avLst/>
          </a:prstGeom>
          <a:noFill/>
        </p:spPr>
        <p:txBody>
          <a:bodyPr wrap="square" rtlCol="0">
            <a:spAutoFit/>
          </a:bodyPr>
          <a:lstStyle/>
          <a:p>
            <a:r>
              <a:rPr lang="en-US" altLang="zh-TW" sz="1400" dirty="0"/>
              <a:t>(b) Performance of multimodal and unimodal in thermal image</a:t>
            </a:r>
            <a:endParaRPr lang="zh-TW" altLang="en-US" sz="1400" dirty="0"/>
          </a:p>
        </p:txBody>
      </p:sp>
      <p:sp>
        <p:nvSpPr>
          <p:cNvPr id="24" name="文字方塊 23">
            <a:extLst>
              <a:ext uri="{FF2B5EF4-FFF2-40B4-BE49-F238E27FC236}">
                <a16:creationId xmlns:a16="http://schemas.microsoft.com/office/drawing/2014/main" id="{448904D7-998C-458A-8370-690DEEDAFF94}"/>
              </a:ext>
            </a:extLst>
          </p:cNvPr>
          <p:cNvSpPr txBox="1"/>
          <p:nvPr/>
        </p:nvSpPr>
        <p:spPr>
          <a:xfrm>
            <a:off x="2601432" y="4264280"/>
            <a:ext cx="6847368" cy="307777"/>
          </a:xfrm>
          <a:prstGeom prst="rect">
            <a:avLst/>
          </a:prstGeom>
          <a:noFill/>
        </p:spPr>
        <p:txBody>
          <a:bodyPr wrap="square" rtlCol="0">
            <a:spAutoFit/>
          </a:bodyPr>
          <a:lstStyle/>
          <a:p>
            <a:r>
              <a:rPr lang="en-US" altLang="zh-TW" sz="1400" dirty="0"/>
              <a:t>(c) Performance of multimodal and unimodal</a:t>
            </a:r>
            <a:endParaRPr lang="zh-TW" altLang="en-US" sz="1400" dirty="0"/>
          </a:p>
        </p:txBody>
      </p:sp>
      <p:sp>
        <p:nvSpPr>
          <p:cNvPr id="26" name="文字版面配置區 25">
            <a:extLst>
              <a:ext uri="{FF2B5EF4-FFF2-40B4-BE49-F238E27FC236}">
                <a16:creationId xmlns:a16="http://schemas.microsoft.com/office/drawing/2014/main" id="{FB535A4F-2C27-4B9E-8935-BDAAF3824FF8}"/>
              </a:ext>
            </a:extLst>
          </p:cNvPr>
          <p:cNvSpPr>
            <a:spLocks noGrp="1"/>
          </p:cNvSpPr>
          <p:nvPr>
            <p:ph type="body" sz="quarter" idx="14"/>
          </p:nvPr>
        </p:nvSpPr>
        <p:spPr/>
        <p:txBody>
          <a:bodyPr/>
          <a:lstStyle/>
          <a:p>
            <a:endParaRPr lang="zh-TW" altLang="en-US"/>
          </a:p>
        </p:txBody>
      </p:sp>
      <p:pic>
        <p:nvPicPr>
          <p:cNvPr id="28" name="圖片 27">
            <a:extLst>
              <a:ext uri="{FF2B5EF4-FFF2-40B4-BE49-F238E27FC236}">
                <a16:creationId xmlns:a16="http://schemas.microsoft.com/office/drawing/2014/main" id="{AFD474F7-9EE0-436E-A33B-D8024A0B3C23}"/>
              </a:ext>
            </a:extLst>
          </p:cNvPr>
          <p:cNvPicPr>
            <a:picLocks noChangeAspect="1"/>
          </p:cNvPicPr>
          <p:nvPr/>
        </p:nvPicPr>
        <p:blipFill>
          <a:blip r:embed="rId5"/>
          <a:stretch>
            <a:fillRect/>
          </a:stretch>
        </p:blipFill>
        <p:spPr>
          <a:xfrm>
            <a:off x="2686942" y="3148792"/>
            <a:ext cx="8563356" cy="1194816"/>
          </a:xfrm>
          <a:prstGeom prst="rect">
            <a:avLst/>
          </a:prstGeom>
        </p:spPr>
      </p:pic>
      <p:pic>
        <p:nvPicPr>
          <p:cNvPr id="5" name="圖片 4">
            <a:extLst>
              <a:ext uri="{FF2B5EF4-FFF2-40B4-BE49-F238E27FC236}">
                <a16:creationId xmlns:a16="http://schemas.microsoft.com/office/drawing/2014/main" id="{21752C29-4711-4AAD-B9DF-F5FA9F08A6F3}"/>
              </a:ext>
            </a:extLst>
          </p:cNvPr>
          <p:cNvPicPr>
            <a:picLocks noChangeAspect="1"/>
          </p:cNvPicPr>
          <p:nvPr/>
        </p:nvPicPr>
        <p:blipFill>
          <a:blip r:embed="rId6"/>
          <a:stretch>
            <a:fillRect/>
          </a:stretch>
        </p:blipFill>
        <p:spPr>
          <a:xfrm>
            <a:off x="2686942" y="4567214"/>
            <a:ext cx="8563356" cy="1670304"/>
          </a:xfrm>
          <a:prstGeom prst="rect">
            <a:avLst/>
          </a:prstGeom>
        </p:spPr>
      </p:pic>
    </p:spTree>
    <p:extLst>
      <p:ext uri="{BB962C8B-B14F-4D97-AF65-F5344CB8AC3E}">
        <p14:creationId xmlns:p14="http://schemas.microsoft.com/office/powerpoint/2010/main" val="22076365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a:extLst>
              <a:ext uri="{FF2B5EF4-FFF2-40B4-BE49-F238E27FC236}">
                <a16:creationId xmlns:a16="http://schemas.microsoft.com/office/drawing/2014/main" id="{BC9EE479-1E3B-416F-BC46-33F855E6AC4F}"/>
              </a:ext>
            </a:extLst>
          </p:cNvPr>
          <p:cNvSpPr>
            <a:spLocks noGrp="1"/>
          </p:cNvSpPr>
          <p:nvPr>
            <p:ph type="body" sz="quarter" idx="11"/>
          </p:nvPr>
        </p:nvSpPr>
        <p:spPr/>
        <p:txBody>
          <a:bodyPr/>
          <a:lstStyle/>
          <a:p>
            <a:r>
              <a:rPr lang="en-US" altLang="zh-TW" dirty="0"/>
              <a:t>Contribution &amp; Feature research</a:t>
            </a:r>
          </a:p>
        </p:txBody>
      </p:sp>
      <p:sp>
        <p:nvSpPr>
          <p:cNvPr id="3" name="文字版面配置區 2">
            <a:extLst>
              <a:ext uri="{FF2B5EF4-FFF2-40B4-BE49-F238E27FC236}">
                <a16:creationId xmlns:a16="http://schemas.microsoft.com/office/drawing/2014/main" id="{46752A56-509F-4EF6-9911-D2A58E325BAF}"/>
              </a:ext>
            </a:extLst>
          </p:cNvPr>
          <p:cNvSpPr>
            <a:spLocks noGrp="1"/>
          </p:cNvSpPr>
          <p:nvPr>
            <p:ph type="body" sz="quarter" idx="10"/>
          </p:nvPr>
        </p:nvSpPr>
        <p:spPr/>
        <p:txBody>
          <a:bodyPr/>
          <a:lstStyle/>
          <a:p>
            <a:r>
              <a:rPr lang="en-US" altLang="zh-TW" dirty="0"/>
              <a:t>Conclusion</a:t>
            </a:r>
          </a:p>
          <a:p>
            <a:endParaRPr lang="zh-TW" altLang="en-US" dirty="0"/>
          </a:p>
        </p:txBody>
      </p:sp>
    </p:spTree>
    <p:extLst>
      <p:ext uri="{BB962C8B-B14F-4D97-AF65-F5344CB8AC3E}">
        <p14:creationId xmlns:p14="http://schemas.microsoft.com/office/powerpoint/2010/main" val="1812604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F447E650-122A-4C0E-B2A5-A8C6680A0C53}"/>
              </a:ext>
            </a:extLst>
          </p:cNvPr>
          <p:cNvSpPr>
            <a:spLocks noGrp="1"/>
          </p:cNvSpPr>
          <p:nvPr>
            <p:ph type="sldNum" sz="quarter" idx="12"/>
          </p:nvPr>
        </p:nvSpPr>
        <p:spPr/>
        <p:txBody>
          <a:bodyPr/>
          <a:lstStyle/>
          <a:p>
            <a:fld id="{4B816D84-097D-464E-91C0-19874271D785}" type="slidenum">
              <a:rPr lang="zh-TW" altLang="en-US" smtClean="0"/>
              <a:t>22</a:t>
            </a:fld>
            <a:endParaRPr lang="zh-TW" altLang="en-US" dirty="0"/>
          </a:p>
        </p:txBody>
      </p:sp>
      <p:sp>
        <p:nvSpPr>
          <p:cNvPr id="4" name="文字版面配置區 3">
            <a:extLst>
              <a:ext uri="{FF2B5EF4-FFF2-40B4-BE49-F238E27FC236}">
                <a16:creationId xmlns:a16="http://schemas.microsoft.com/office/drawing/2014/main" id="{50AB7DAC-61B7-465B-A60F-515B2D1ADF13}"/>
              </a:ext>
            </a:extLst>
          </p:cNvPr>
          <p:cNvSpPr>
            <a:spLocks noGrp="1"/>
          </p:cNvSpPr>
          <p:nvPr>
            <p:ph type="body" sz="quarter" idx="13"/>
          </p:nvPr>
        </p:nvSpPr>
        <p:spPr/>
        <p:txBody>
          <a:bodyPr/>
          <a:lstStyle/>
          <a:p>
            <a:r>
              <a:rPr lang="en-US" altLang="zh-TW" dirty="0"/>
              <a:t>Conclusion</a:t>
            </a:r>
          </a:p>
        </p:txBody>
      </p:sp>
      <p:sp>
        <p:nvSpPr>
          <p:cNvPr id="5" name="文字版面配置區 4">
            <a:extLst>
              <a:ext uri="{FF2B5EF4-FFF2-40B4-BE49-F238E27FC236}">
                <a16:creationId xmlns:a16="http://schemas.microsoft.com/office/drawing/2014/main" id="{9342DD9F-547E-4ED2-8D11-2F1EEF472EAF}"/>
              </a:ext>
            </a:extLst>
          </p:cNvPr>
          <p:cNvSpPr>
            <a:spLocks noGrp="1"/>
          </p:cNvSpPr>
          <p:nvPr>
            <p:ph type="body" sz="quarter" idx="14"/>
          </p:nvPr>
        </p:nvSpPr>
        <p:spPr>
          <a:xfrm>
            <a:off x="481012" y="1058070"/>
            <a:ext cx="3862388" cy="148430"/>
          </a:xfrm>
        </p:spPr>
        <p:txBody>
          <a:bodyPr/>
          <a:lstStyle/>
          <a:p>
            <a:r>
              <a:rPr lang="en-US" altLang="zh-TW" dirty="0"/>
              <a:t>Contribution &amp; Feature research</a:t>
            </a:r>
          </a:p>
          <a:p>
            <a:endParaRPr lang="zh-TW" altLang="en-US" dirty="0"/>
          </a:p>
        </p:txBody>
      </p:sp>
      <p:sp>
        <p:nvSpPr>
          <p:cNvPr id="6" name="文字方塊 5">
            <a:extLst>
              <a:ext uri="{FF2B5EF4-FFF2-40B4-BE49-F238E27FC236}">
                <a16:creationId xmlns:a16="http://schemas.microsoft.com/office/drawing/2014/main" id="{7F8A1529-F78F-4DBE-AE06-191BAC5FE67F}"/>
              </a:ext>
            </a:extLst>
          </p:cNvPr>
          <p:cNvSpPr txBox="1"/>
          <p:nvPr/>
        </p:nvSpPr>
        <p:spPr>
          <a:xfrm>
            <a:off x="481012" y="1457325"/>
            <a:ext cx="11507118" cy="3788858"/>
          </a:xfrm>
          <a:prstGeom prst="rect">
            <a:avLst/>
          </a:prstGeom>
          <a:noFill/>
        </p:spPr>
        <p:txBody>
          <a:bodyPr wrap="square">
            <a:spAutoFit/>
          </a:bodyPr>
          <a:lstStyle/>
          <a:p>
            <a:pPr>
              <a:lnSpc>
                <a:spcPct val="150000"/>
              </a:lnSpc>
            </a:pPr>
            <a:r>
              <a:rPr lang="en-US" altLang="zh-TW" b="1" dirty="0"/>
              <a:t>Contributions</a:t>
            </a:r>
          </a:p>
          <a:p>
            <a:pPr marL="342900" indent="-342900">
              <a:lnSpc>
                <a:spcPct val="150000"/>
              </a:lnSpc>
              <a:buFont typeface="+mj-lt"/>
              <a:buAutoNum type="arabicPeriod"/>
            </a:pPr>
            <a:r>
              <a:rPr lang="en-US" altLang="zh-TW" dirty="0"/>
              <a:t>Unimodal </a:t>
            </a:r>
            <a:r>
              <a:rPr lang="en-US" altLang="zh-TW" dirty="0" err="1"/>
              <a:t>v.s</a:t>
            </a:r>
            <a:r>
              <a:rPr lang="en-US" altLang="zh-TW" dirty="0"/>
              <a:t>. Multimodal</a:t>
            </a:r>
          </a:p>
          <a:p>
            <a:pPr marL="285750" indent="-285750">
              <a:lnSpc>
                <a:spcPct val="150000"/>
              </a:lnSpc>
              <a:buFont typeface="Arial" panose="020B0604020202020204" pitchFamily="34" charset="0"/>
              <a:buChar char="−"/>
            </a:pPr>
            <a:r>
              <a:rPr lang="en-US" altLang="zh-TW" dirty="0"/>
              <a:t> In this study, we used a multimodal approach to combine image data with sensor data for gas type prediction. Compared to using a single modality, the accuracy can be improved by 1.3%.</a:t>
            </a:r>
          </a:p>
          <a:p>
            <a:pPr marL="342900" indent="-342900">
              <a:lnSpc>
                <a:spcPct val="150000"/>
              </a:lnSpc>
              <a:buFont typeface="+mj-lt"/>
              <a:buAutoNum type="arabicPeriod" startAt="2"/>
            </a:pPr>
            <a:r>
              <a:rPr lang="en-US" altLang="zh-TW" dirty="0"/>
              <a:t>Features extraction on thermal images</a:t>
            </a:r>
          </a:p>
          <a:p>
            <a:pPr marL="285750" indent="-285750">
              <a:lnSpc>
                <a:spcPct val="150000"/>
              </a:lnSpc>
              <a:buFont typeface="Arial" panose="020B0604020202020204" pitchFamily="34" charset="0"/>
              <a:buChar char="−"/>
            </a:pPr>
            <a:r>
              <a:rPr lang="en-US" altLang="zh-TW" dirty="0"/>
              <a:t>we incorporated the concept of a temporal dimension by using two 3D CNN-based models for feature extraction. Compared to using a single model, this approach allows us to capture features at different levels, resulting in better performance.</a:t>
            </a:r>
          </a:p>
          <a:p>
            <a:pPr marL="285750" indent="-285750">
              <a:lnSpc>
                <a:spcPct val="150000"/>
              </a:lnSpc>
              <a:buFont typeface="Arial" panose="020B0604020202020204" pitchFamily="34" charset="0"/>
              <a:buChar char="−"/>
            </a:pPr>
            <a:endParaRPr lang="en-US" altLang="zh-TW" dirty="0"/>
          </a:p>
        </p:txBody>
      </p:sp>
      <p:sp>
        <p:nvSpPr>
          <p:cNvPr id="7" name="文字方塊 6">
            <a:extLst>
              <a:ext uri="{FF2B5EF4-FFF2-40B4-BE49-F238E27FC236}">
                <a16:creationId xmlns:a16="http://schemas.microsoft.com/office/drawing/2014/main" id="{C4B4D594-2D45-488B-8286-51D962B373B3}"/>
              </a:ext>
            </a:extLst>
          </p:cNvPr>
          <p:cNvSpPr txBox="1"/>
          <p:nvPr/>
        </p:nvSpPr>
        <p:spPr>
          <a:xfrm>
            <a:off x="481012" y="4849074"/>
            <a:ext cx="11507118" cy="1295868"/>
          </a:xfrm>
          <a:prstGeom prst="rect">
            <a:avLst/>
          </a:prstGeom>
          <a:noFill/>
        </p:spPr>
        <p:txBody>
          <a:bodyPr wrap="square">
            <a:spAutoFit/>
          </a:bodyPr>
          <a:lstStyle/>
          <a:p>
            <a:pPr>
              <a:lnSpc>
                <a:spcPct val="150000"/>
              </a:lnSpc>
            </a:pPr>
            <a:r>
              <a:rPr lang="en-US" altLang="zh-TW" b="1" dirty="0"/>
              <a:t>Feature research</a:t>
            </a:r>
          </a:p>
          <a:p>
            <a:pPr marL="342900" indent="-342900">
              <a:lnSpc>
                <a:spcPct val="150000"/>
              </a:lnSpc>
              <a:buFont typeface="+mj-lt"/>
              <a:buAutoNum type="arabicPeriod"/>
            </a:pPr>
            <a:r>
              <a:rPr lang="en-US" altLang="zh-TW" dirty="0"/>
              <a:t>We also attempted to use co-attention mechanisms to capture the relationships between the two modalities, but the results were not better. This is a direction that can be explored in future research.</a:t>
            </a:r>
            <a:endParaRPr lang="en-US" altLang="zh-TW" b="1" dirty="0"/>
          </a:p>
        </p:txBody>
      </p:sp>
    </p:spTree>
    <p:extLst>
      <p:ext uri="{BB962C8B-B14F-4D97-AF65-F5344CB8AC3E}">
        <p14:creationId xmlns:p14="http://schemas.microsoft.com/office/powerpoint/2010/main" val="13459435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FE70E80A-943B-498B-9F54-F1C7BC86985C}"/>
              </a:ext>
            </a:extLst>
          </p:cNvPr>
          <p:cNvSpPr>
            <a:spLocks noGrp="1"/>
          </p:cNvSpPr>
          <p:nvPr>
            <p:ph idx="1"/>
          </p:nvPr>
        </p:nvSpPr>
        <p:spPr>
          <a:xfrm>
            <a:off x="549482" y="1448592"/>
            <a:ext cx="10515600" cy="4351338"/>
          </a:xfrm>
        </p:spPr>
        <p:txBody>
          <a:bodyPr>
            <a:normAutofit/>
          </a:bodyPr>
          <a:lstStyle/>
          <a:p>
            <a:pPr marL="457200" indent="-457200">
              <a:buFont typeface="Arial" panose="020B0604020202020204" pitchFamily="34" charset="0"/>
              <a:buChar char="•"/>
            </a:pPr>
            <a:r>
              <a:rPr lang="en-US" altLang="zh-TW" sz="1800" b="0" i="0" dirty="0" err="1">
                <a:solidFill>
                  <a:srgbClr val="222222"/>
                </a:solidFill>
                <a:effectLst/>
              </a:rPr>
              <a:t>Stahlschmidt</a:t>
            </a:r>
            <a:r>
              <a:rPr lang="en-US" altLang="zh-TW" sz="1800" b="0" i="0" dirty="0">
                <a:solidFill>
                  <a:srgbClr val="222222"/>
                </a:solidFill>
                <a:effectLst/>
              </a:rPr>
              <a:t>, S. R., </a:t>
            </a:r>
            <a:r>
              <a:rPr lang="en-US" altLang="zh-TW" sz="1800" b="0" i="0" dirty="0" err="1">
                <a:solidFill>
                  <a:srgbClr val="222222"/>
                </a:solidFill>
                <a:effectLst/>
              </a:rPr>
              <a:t>Ulfenborg</a:t>
            </a:r>
            <a:r>
              <a:rPr lang="en-US" altLang="zh-TW" sz="1800" b="0" i="0" dirty="0">
                <a:solidFill>
                  <a:srgbClr val="222222"/>
                </a:solidFill>
                <a:effectLst/>
              </a:rPr>
              <a:t>, B., &amp; </a:t>
            </a:r>
            <a:r>
              <a:rPr lang="en-US" altLang="zh-TW" sz="1800" b="0" i="0" dirty="0" err="1">
                <a:solidFill>
                  <a:srgbClr val="222222"/>
                </a:solidFill>
                <a:effectLst/>
              </a:rPr>
              <a:t>Synnergren</a:t>
            </a:r>
            <a:r>
              <a:rPr lang="en-US" altLang="zh-TW" sz="1800" b="0" i="0" dirty="0">
                <a:solidFill>
                  <a:srgbClr val="222222"/>
                </a:solidFill>
                <a:effectLst/>
              </a:rPr>
              <a:t>, J. (2022). Multimodal deep learning for biomedical data fusion: a review. </a:t>
            </a:r>
            <a:r>
              <a:rPr lang="en-US" altLang="zh-TW" sz="1800" b="0" i="1" dirty="0">
                <a:solidFill>
                  <a:srgbClr val="222222"/>
                </a:solidFill>
                <a:effectLst/>
              </a:rPr>
              <a:t>Briefings in Bioinformatics</a:t>
            </a:r>
            <a:r>
              <a:rPr lang="en-US" altLang="zh-TW" sz="1800" b="0" i="0" dirty="0">
                <a:solidFill>
                  <a:srgbClr val="222222"/>
                </a:solidFill>
                <a:effectLst/>
              </a:rPr>
              <a:t>, </a:t>
            </a:r>
            <a:r>
              <a:rPr lang="en-US" altLang="zh-TW" sz="1800" b="0" i="1" dirty="0">
                <a:solidFill>
                  <a:srgbClr val="222222"/>
                </a:solidFill>
                <a:effectLst/>
              </a:rPr>
              <a:t>23</a:t>
            </a:r>
            <a:r>
              <a:rPr lang="en-US" altLang="zh-TW" sz="1800" b="0" i="0" dirty="0">
                <a:solidFill>
                  <a:srgbClr val="222222"/>
                </a:solidFill>
                <a:effectLst/>
              </a:rPr>
              <a:t>(2), bbab569.</a:t>
            </a:r>
          </a:p>
          <a:p>
            <a:pPr marL="457200" indent="-457200">
              <a:buFont typeface="Arial" panose="020B0604020202020204" pitchFamily="34" charset="0"/>
              <a:buChar char="•"/>
            </a:pPr>
            <a:r>
              <a:rPr lang="en-US" altLang="zh-TW" sz="1800" b="0" i="0" dirty="0" err="1">
                <a:solidFill>
                  <a:srgbClr val="222222"/>
                </a:solidFill>
                <a:effectLst/>
              </a:rPr>
              <a:t>Narkhede</a:t>
            </a:r>
            <a:r>
              <a:rPr lang="en-US" altLang="zh-TW" sz="1800" b="0" i="0" dirty="0">
                <a:solidFill>
                  <a:srgbClr val="222222"/>
                </a:solidFill>
                <a:effectLst/>
              </a:rPr>
              <a:t>, P., </a:t>
            </a:r>
            <a:r>
              <a:rPr lang="en-US" altLang="zh-TW" sz="1800" b="0" i="0" dirty="0" err="1">
                <a:solidFill>
                  <a:srgbClr val="222222"/>
                </a:solidFill>
                <a:effectLst/>
              </a:rPr>
              <a:t>Walambe</a:t>
            </a:r>
            <a:r>
              <a:rPr lang="en-US" altLang="zh-TW" sz="1800" b="0" i="0" dirty="0">
                <a:solidFill>
                  <a:srgbClr val="222222"/>
                </a:solidFill>
                <a:effectLst/>
              </a:rPr>
              <a:t>, R., </a:t>
            </a:r>
            <a:r>
              <a:rPr lang="en-US" altLang="zh-TW" sz="1800" b="0" i="0" dirty="0" err="1">
                <a:solidFill>
                  <a:srgbClr val="222222"/>
                </a:solidFill>
                <a:effectLst/>
              </a:rPr>
              <a:t>Mandaokar</a:t>
            </a:r>
            <a:r>
              <a:rPr lang="en-US" altLang="zh-TW" sz="1800" b="0" i="0" dirty="0">
                <a:solidFill>
                  <a:srgbClr val="222222"/>
                </a:solidFill>
                <a:effectLst/>
              </a:rPr>
              <a:t>, S., Chandel, P., Kotecha, K., &amp; </a:t>
            </a:r>
            <a:r>
              <a:rPr lang="en-US" altLang="zh-TW" sz="1800" b="0" i="0" dirty="0" err="1">
                <a:solidFill>
                  <a:srgbClr val="222222"/>
                </a:solidFill>
                <a:effectLst/>
              </a:rPr>
              <a:t>Ghinea</a:t>
            </a:r>
            <a:r>
              <a:rPr lang="en-US" altLang="zh-TW" sz="1800" b="0" i="0" dirty="0">
                <a:solidFill>
                  <a:srgbClr val="222222"/>
                </a:solidFill>
                <a:effectLst/>
              </a:rPr>
              <a:t>, G. (2021). Gas detection and identification using multimodal artificial intelligence based sensor fusion. </a:t>
            </a:r>
            <a:r>
              <a:rPr lang="en-US" altLang="zh-TW" sz="1800" b="0" i="1" dirty="0">
                <a:solidFill>
                  <a:srgbClr val="222222"/>
                </a:solidFill>
                <a:effectLst/>
              </a:rPr>
              <a:t>Applied System Innovation</a:t>
            </a:r>
            <a:r>
              <a:rPr lang="en-US" altLang="zh-TW" sz="1800" b="0" i="0" dirty="0">
                <a:solidFill>
                  <a:srgbClr val="222222"/>
                </a:solidFill>
                <a:effectLst/>
              </a:rPr>
              <a:t>, </a:t>
            </a:r>
            <a:r>
              <a:rPr lang="en-US" altLang="zh-TW" sz="1800" b="0" i="1" dirty="0">
                <a:solidFill>
                  <a:srgbClr val="222222"/>
                </a:solidFill>
                <a:effectLst/>
              </a:rPr>
              <a:t>4</a:t>
            </a:r>
            <a:r>
              <a:rPr lang="en-US" altLang="zh-TW" sz="1800" b="0" i="0" dirty="0">
                <a:solidFill>
                  <a:srgbClr val="222222"/>
                </a:solidFill>
                <a:effectLst/>
              </a:rPr>
              <a:t>(1), 3.</a:t>
            </a:r>
          </a:p>
          <a:p>
            <a:pPr marL="457200" indent="-457200">
              <a:buFont typeface="Arial" panose="020B0604020202020204" pitchFamily="34" charset="0"/>
              <a:buChar char="•"/>
            </a:pPr>
            <a:r>
              <a:rPr lang="en-US" altLang="zh-TW" sz="1800" b="0" i="0" dirty="0" err="1">
                <a:solidFill>
                  <a:srgbClr val="222222"/>
                </a:solidFill>
                <a:effectLst/>
              </a:rPr>
              <a:t>Rahate</a:t>
            </a:r>
            <a:r>
              <a:rPr lang="en-US" altLang="zh-TW" sz="1800" b="0" i="0" dirty="0">
                <a:solidFill>
                  <a:srgbClr val="222222"/>
                </a:solidFill>
                <a:effectLst/>
              </a:rPr>
              <a:t>, A., </a:t>
            </a:r>
            <a:r>
              <a:rPr lang="en-US" altLang="zh-TW" sz="1800" b="0" i="0" dirty="0" err="1">
                <a:solidFill>
                  <a:srgbClr val="222222"/>
                </a:solidFill>
                <a:effectLst/>
              </a:rPr>
              <a:t>Mandaokar</a:t>
            </a:r>
            <a:r>
              <a:rPr lang="en-US" altLang="zh-TW" sz="1800" b="0" i="0" dirty="0">
                <a:solidFill>
                  <a:srgbClr val="222222"/>
                </a:solidFill>
                <a:effectLst/>
              </a:rPr>
              <a:t>, S., Chandel, P., </a:t>
            </a:r>
            <a:r>
              <a:rPr lang="en-US" altLang="zh-TW" sz="1800" b="0" i="0" dirty="0" err="1">
                <a:solidFill>
                  <a:srgbClr val="222222"/>
                </a:solidFill>
                <a:effectLst/>
              </a:rPr>
              <a:t>Walambe</a:t>
            </a:r>
            <a:r>
              <a:rPr lang="en-US" altLang="zh-TW" sz="1800" b="0" i="0" dirty="0">
                <a:solidFill>
                  <a:srgbClr val="222222"/>
                </a:solidFill>
                <a:effectLst/>
              </a:rPr>
              <a:t>, R., </a:t>
            </a:r>
            <a:r>
              <a:rPr lang="en-US" altLang="zh-TW" sz="1800" b="0" i="0" dirty="0" err="1">
                <a:solidFill>
                  <a:srgbClr val="222222"/>
                </a:solidFill>
                <a:effectLst/>
              </a:rPr>
              <a:t>Ramanna</a:t>
            </a:r>
            <a:r>
              <a:rPr lang="en-US" altLang="zh-TW" sz="1800" b="0" i="0" dirty="0">
                <a:solidFill>
                  <a:srgbClr val="222222"/>
                </a:solidFill>
                <a:effectLst/>
              </a:rPr>
              <a:t>, S., &amp; Kotecha, K. (2023). Employing multimodal co-learning to evaluate the robustness of sensor fusion for industry 5.0 tasks. </a:t>
            </a:r>
            <a:r>
              <a:rPr lang="en-US" altLang="zh-TW" sz="1800" b="0" i="1" dirty="0">
                <a:solidFill>
                  <a:srgbClr val="222222"/>
                </a:solidFill>
                <a:effectLst/>
              </a:rPr>
              <a:t>Soft Computing</a:t>
            </a:r>
            <a:r>
              <a:rPr lang="en-US" altLang="zh-TW" sz="1800" b="0" i="0" dirty="0">
                <a:solidFill>
                  <a:srgbClr val="222222"/>
                </a:solidFill>
                <a:effectLst/>
              </a:rPr>
              <a:t>, </a:t>
            </a:r>
            <a:r>
              <a:rPr lang="en-US" altLang="zh-TW" sz="1800" b="0" i="1" dirty="0">
                <a:solidFill>
                  <a:srgbClr val="222222"/>
                </a:solidFill>
                <a:effectLst/>
              </a:rPr>
              <a:t>27</a:t>
            </a:r>
            <a:r>
              <a:rPr lang="en-US" altLang="zh-TW" sz="1800" b="0" i="0" dirty="0">
                <a:solidFill>
                  <a:srgbClr val="222222"/>
                </a:solidFill>
                <a:effectLst/>
              </a:rPr>
              <a:t>(7), 4139-4155.</a:t>
            </a:r>
            <a:endParaRPr lang="en-US" altLang="zh-TW" sz="1800" dirty="0">
              <a:solidFill>
                <a:srgbClr val="222222"/>
              </a:solidFill>
            </a:endParaRPr>
          </a:p>
          <a:p>
            <a:pPr marL="457200" indent="-457200">
              <a:buFont typeface="Arial" panose="020B0604020202020204" pitchFamily="34" charset="0"/>
              <a:buChar char="•"/>
            </a:pPr>
            <a:r>
              <a:rPr lang="en-US" altLang="zh-TW" sz="1800" b="0" i="0" dirty="0" err="1">
                <a:solidFill>
                  <a:srgbClr val="222222"/>
                </a:solidFill>
                <a:effectLst/>
              </a:rPr>
              <a:t>Attallah</a:t>
            </a:r>
            <a:r>
              <a:rPr lang="en-US" altLang="zh-TW" sz="1800" b="0" i="0" dirty="0">
                <a:solidFill>
                  <a:srgbClr val="222222"/>
                </a:solidFill>
                <a:effectLst/>
              </a:rPr>
              <a:t>, O. (2023). Multitask deep learning-based pipeline for gas leakage detection via E-nose and thermal imaging multimodal fusion. </a:t>
            </a:r>
            <a:r>
              <a:rPr lang="en-US" altLang="zh-TW" sz="1800" b="0" i="1" dirty="0" err="1">
                <a:solidFill>
                  <a:srgbClr val="222222"/>
                </a:solidFill>
                <a:effectLst/>
              </a:rPr>
              <a:t>Chemosensors</a:t>
            </a:r>
            <a:r>
              <a:rPr lang="en-US" altLang="zh-TW" sz="1800" b="0" i="0" dirty="0">
                <a:solidFill>
                  <a:srgbClr val="222222"/>
                </a:solidFill>
                <a:effectLst/>
              </a:rPr>
              <a:t>, </a:t>
            </a:r>
            <a:r>
              <a:rPr lang="en-US" altLang="zh-TW" sz="1800" b="0" i="1" dirty="0">
                <a:solidFill>
                  <a:srgbClr val="222222"/>
                </a:solidFill>
                <a:effectLst/>
              </a:rPr>
              <a:t>11</a:t>
            </a:r>
            <a:r>
              <a:rPr lang="en-US" altLang="zh-TW" sz="1800" b="0" i="0" dirty="0">
                <a:solidFill>
                  <a:srgbClr val="222222"/>
                </a:solidFill>
                <a:effectLst/>
              </a:rPr>
              <a:t>(7), 364.</a:t>
            </a:r>
            <a:endParaRPr lang="zh-TW" altLang="en-US" sz="1800" dirty="0"/>
          </a:p>
        </p:txBody>
      </p:sp>
      <p:sp>
        <p:nvSpPr>
          <p:cNvPr id="3" name="投影片編號版面配置區 2">
            <a:extLst>
              <a:ext uri="{FF2B5EF4-FFF2-40B4-BE49-F238E27FC236}">
                <a16:creationId xmlns:a16="http://schemas.microsoft.com/office/drawing/2014/main" id="{0C800AB8-102B-4B83-99EC-FC024563C1A2}"/>
              </a:ext>
            </a:extLst>
          </p:cNvPr>
          <p:cNvSpPr>
            <a:spLocks noGrp="1"/>
          </p:cNvSpPr>
          <p:nvPr>
            <p:ph type="sldNum" sz="quarter" idx="12"/>
          </p:nvPr>
        </p:nvSpPr>
        <p:spPr/>
        <p:txBody>
          <a:bodyPr/>
          <a:lstStyle/>
          <a:p>
            <a:fld id="{4B816D84-097D-464E-91C0-19874271D785}" type="slidenum">
              <a:rPr lang="zh-TW" altLang="en-US" smtClean="0"/>
              <a:t>23</a:t>
            </a:fld>
            <a:endParaRPr lang="zh-TW" altLang="en-US" dirty="0"/>
          </a:p>
        </p:txBody>
      </p:sp>
      <p:sp>
        <p:nvSpPr>
          <p:cNvPr id="4" name="文字版面配置區 3">
            <a:extLst>
              <a:ext uri="{FF2B5EF4-FFF2-40B4-BE49-F238E27FC236}">
                <a16:creationId xmlns:a16="http://schemas.microsoft.com/office/drawing/2014/main" id="{01F1D803-C12F-4467-969A-CF9476596AFD}"/>
              </a:ext>
            </a:extLst>
          </p:cNvPr>
          <p:cNvSpPr>
            <a:spLocks noGrp="1"/>
          </p:cNvSpPr>
          <p:nvPr>
            <p:ph type="body" sz="quarter" idx="13"/>
          </p:nvPr>
        </p:nvSpPr>
        <p:spPr/>
        <p:txBody>
          <a:bodyPr/>
          <a:lstStyle/>
          <a:p>
            <a:r>
              <a:rPr lang="en-US" altLang="zh-TW" dirty="0"/>
              <a:t>Reference</a:t>
            </a:r>
            <a:endParaRPr lang="zh-TW" altLang="en-US" dirty="0"/>
          </a:p>
        </p:txBody>
      </p:sp>
      <p:sp>
        <p:nvSpPr>
          <p:cNvPr id="5" name="文字版面配置區 4">
            <a:extLst>
              <a:ext uri="{FF2B5EF4-FFF2-40B4-BE49-F238E27FC236}">
                <a16:creationId xmlns:a16="http://schemas.microsoft.com/office/drawing/2014/main" id="{F41DF11F-76CA-45C3-9A44-D15CCA8CE7E4}"/>
              </a:ext>
            </a:extLst>
          </p:cNvPr>
          <p:cNvSpPr>
            <a:spLocks noGrp="1"/>
          </p:cNvSpPr>
          <p:nvPr>
            <p:ph type="body" sz="quarter" idx="14"/>
          </p:nvPr>
        </p:nvSpPr>
        <p:spPr/>
        <p:txBody>
          <a:bodyPr/>
          <a:lstStyle/>
          <a:p>
            <a:endParaRPr lang="zh-TW" altLang="en-US"/>
          </a:p>
        </p:txBody>
      </p:sp>
    </p:spTree>
    <p:extLst>
      <p:ext uri="{BB962C8B-B14F-4D97-AF65-F5344CB8AC3E}">
        <p14:creationId xmlns:p14="http://schemas.microsoft.com/office/powerpoint/2010/main" val="11699946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69120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a:extLst>
              <a:ext uri="{FF2B5EF4-FFF2-40B4-BE49-F238E27FC236}">
                <a16:creationId xmlns:a16="http://schemas.microsoft.com/office/drawing/2014/main" id="{C1D027E5-E4B5-4290-BB6A-8302F654CA7F}"/>
              </a:ext>
            </a:extLst>
          </p:cNvPr>
          <p:cNvSpPr>
            <a:spLocks noGrp="1"/>
          </p:cNvSpPr>
          <p:nvPr>
            <p:ph type="body" sz="quarter" idx="11"/>
          </p:nvPr>
        </p:nvSpPr>
        <p:spPr/>
        <p:txBody>
          <a:bodyPr/>
          <a:lstStyle/>
          <a:p>
            <a:pPr marL="285750" indent="-285750">
              <a:buFont typeface="Arial" panose="020B0604020202020204" pitchFamily="34" charset="0"/>
              <a:buChar char="−"/>
            </a:pPr>
            <a:r>
              <a:rPr lang="en-US" altLang="zh-TW" dirty="0"/>
              <a:t>Background</a:t>
            </a:r>
            <a:endParaRPr lang="zh-TW" altLang="en-US" dirty="0"/>
          </a:p>
          <a:p>
            <a:pPr marL="285750" indent="-285750">
              <a:buFont typeface="Arial" panose="020B0604020202020204" pitchFamily="34" charset="0"/>
              <a:buChar char="−"/>
            </a:pPr>
            <a:r>
              <a:rPr lang="en-US" altLang="zh-TW" dirty="0"/>
              <a:t>Fusion type</a:t>
            </a:r>
          </a:p>
        </p:txBody>
      </p:sp>
      <p:sp>
        <p:nvSpPr>
          <p:cNvPr id="3" name="文字版面配置區 2">
            <a:extLst>
              <a:ext uri="{FF2B5EF4-FFF2-40B4-BE49-F238E27FC236}">
                <a16:creationId xmlns:a16="http://schemas.microsoft.com/office/drawing/2014/main" id="{8D26C65F-B92C-4637-AD5B-1C4A3CAB864E}"/>
              </a:ext>
            </a:extLst>
          </p:cNvPr>
          <p:cNvSpPr>
            <a:spLocks noGrp="1"/>
          </p:cNvSpPr>
          <p:nvPr>
            <p:ph type="body" sz="quarter" idx="10"/>
          </p:nvPr>
        </p:nvSpPr>
        <p:spPr/>
        <p:txBody>
          <a:bodyPr/>
          <a:lstStyle/>
          <a:p>
            <a:r>
              <a:rPr lang="en-US" altLang="zh-TW" dirty="0"/>
              <a:t>Introduction</a:t>
            </a:r>
            <a:endParaRPr lang="zh-TW" altLang="en-US" dirty="0"/>
          </a:p>
        </p:txBody>
      </p:sp>
    </p:spTree>
    <p:extLst>
      <p:ext uri="{BB962C8B-B14F-4D97-AF65-F5344CB8AC3E}">
        <p14:creationId xmlns:p14="http://schemas.microsoft.com/office/powerpoint/2010/main" val="2717211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87115732-74DE-4FBD-91C4-04EB95BF5111}"/>
              </a:ext>
            </a:extLst>
          </p:cNvPr>
          <p:cNvSpPr>
            <a:spLocks noGrp="1"/>
          </p:cNvSpPr>
          <p:nvPr>
            <p:ph idx="1"/>
          </p:nvPr>
        </p:nvSpPr>
        <p:spPr>
          <a:xfrm>
            <a:off x="620373" y="1418967"/>
            <a:ext cx="10974251" cy="1386017"/>
          </a:xfrm>
        </p:spPr>
        <p:txBody>
          <a:bodyPr>
            <a:normAutofit/>
          </a:bodyPr>
          <a:lstStyle/>
          <a:p>
            <a:pPr marL="457200" indent="-457200">
              <a:buFont typeface="Arial" panose="020B0604020202020204" pitchFamily="34" charset="0"/>
              <a:buChar char="−"/>
            </a:pPr>
            <a:r>
              <a:rPr lang="en-US" altLang="zh-TW" sz="2000" b="0" i="0" dirty="0">
                <a:solidFill>
                  <a:srgbClr val="222222"/>
                </a:solidFill>
                <a:effectLst/>
              </a:rPr>
              <a:t>The detection of gas leakages is a crucial aspect to be considered in the chemical industries, coal mines, home applications, etc.</a:t>
            </a:r>
          </a:p>
          <a:p>
            <a:pPr marL="457200" indent="-457200">
              <a:buFont typeface="Arial" panose="020B0604020202020204" pitchFamily="34" charset="0"/>
              <a:buChar char="−"/>
            </a:pPr>
            <a:r>
              <a:rPr lang="en-US" altLang="zh-TW" sz="2000" b="0" i="0" dirty="0">
                <a:solidFill>
                  <a:srgbClr val="222222"/>
                </a:solidFill>
                <a:effectLst/>
              </a:rPr>
              <a:t>The low-cost sensors are generally less sensitive and less reliable; hence, they are unable to detect the gases from a longer distance.</a:t>
            </a:r>
          </a:p>
          <a:p>
            <a:endParaRPr lang="zh-TW" altLang="en-US" dirty="0"/>
          </a:p>
        </p:txBody>
      </p:sp>
      <p:sp>
        <p:nvSpPr>
          <p:cNvPr id="4" name="文字版面配置區 3">
            <a:extLst>
              <a:ext uri="{FF2B5EF4-FFF2-40B4-BE49-F238E27FC236}">
                <a16:creationId xmlns:a16="http://schemas.microsoft.com/office/drawing/2014/main" id="{CB00237B-3A74-43DA-91D7-2D0EBD40192A}"/>
              </a:ext>
            </a:extLst>
          </p:cNvPr>
          <p:cNvSpPr>
            <a:spLocks noGrp="1"/>
          </p:cNvSpPr>
          <p:nvPr>
            <p:ph type="body" sz="quarter" idx="13"/>
          </p:nvPr>
        </p:nvSpPr>
        <p:spPr/>
        <p:txBody>
          <a:bodyPr/>
          <a:lstStyle/>
          <a:p>
            <a:r>
              <a:rPr lang="en-US" altLang="zh-TW" b="1" dirty="0"/>
              <a:t>Introduction</a:t>
            </a:r>
          </a:p>
          <a:p>
            <a:endParaRPr lang="zh-TW" altLang="en-US" dirty="0"/>
          </a:p>
        </p:txBody>
      </p:sp>
      <p:sp>
        <p:nvSpPr>
          <p:cNvPr id="5" name="文字版面配置區 4">
            <a:extLst>
              <a:ext uri="{FF2B5EF4-FFF2-40B4-BE49-F238E27FC236}">
                <a16:creationId xmlns:a16="http://schemas.microsoft.com/office/drawing/2014/main" id="{F182FB30-39E2-4A0C-89E2-06AD609DE3B3}"/>
              </a:ext>
            </a:extLst>
          </p:cNvPr>
          <p:cNvSpPr>
            <a:spLocks noGrp="1"/>
          </p:cNvSpPr>
          <p:nvPr>
            <p:ph type="body" sz="quarter" idx="14"/>
          </p:nvPr>
        </p:nvSpPr>
        <p:spPr/>
        <p:txBody>
          <a:bodyPr/>
          <a:lstStyle/>
          <a:p>
            <a:r>
              <a:rPr lang="en-US" altLang="zh-TW" dirty="0"/>
              <a:t>Background</a:t>
            </a:r>
            <a:endParaRPr lang="zh-TW" altLang="en-US" dirty="0"/>
          </a:p>
        </p:txBody>
      </p:sp>
      <p:sp>
        <p:nvSpPr>
          <p:cNvPr id="21" name="文字方塊 20">
            <a:extLst>
              <a:ext uri="{FF2B5EF4-FFF2-40B4-BE49-F238E27FC236}">
                <a16:creationId xmlns:a16="http://schemas.microsoft.com/office/drawing/2014/main" id="{79E6702D-C702-4E58-B137-21C075666E15}"/>
              </a:ext>
            </a:extLst>
          </p:cNvPr>
          <p:cNvSpPr txBox="1"/>
          <p:nvPr/>
        </p:nvSpPr>
        <p:spPr>
          <a:xfrm>
            <a:off x="501650" y="3244334"/>
            <a:ext cx="11188700" cy="369332"/>
          </a:xfrm>
          <a:prstGeom prst="rect">
            <a:avLst/>
          </a:prstGeom>
          <a:solidFill>
            <a:schemeClr val="accent4">
              <a:lumMod val="20000"/>
              <a:lumOff val="80000"/>
            </a:schemeClr>
          </a:solidFill>
        </p:spPr>
        <p:txBody>
          <a:bodyPr wrap="square" rtlCol="0">
            <a:spAutoFit/>
          </a:bodyPr>
          <a:lstStyle/>
          <a:p>
            <a:pPr algn="ctr"/>
            <a:r>
              <a:rPr lang="en-US" altLang="zh-TW" dirty="0">
                <a:latin typeface="Calibri "/>
                <a:cs typeface="Arial" panose="020B0604020202020204" pitchFamily="34" charset="0"/>
              </a:rPr>
              <a:t>Challenge</a:t>
            </a:r>
            <a:endParaRPr lang="zh-TW" altLang="en-US" dirty="0">
              <a:latin typeface="Calibri "/>
              <a:cs typeface="Arial" panose="020B0604020202020204" pitchFamily="34" charset="0"/>
            </a:endParaRPr>
          </a:p>
        </p:txBody>
      </p:sp>
      <p:sp>
        <p:nvSpPr>
          <p:cNvPr id="23" name="矩形: 圓角 22">
            <a:extLst>
              <a:ext uri="{FF2B5EF4-FFF2-40B4-BE49-F238E27FC236}">
                <a16:creationId xmlns:a16="http://schemas.microsoft.com/office/drawing/2014/main" id="{B420C2A4-0FF5-4142-8CFC-9FAF370F1F62}"/>
              </a:ext>
            </a:extLst>
          </p:cNvPr>
          <p:cNvSpPr/>
          <p:nvPr/>
        </p:nvSpPr>
        <p:spPr>
          <a:xfrm>
            <a:off x="7281525" y="4490103"/>
            <a:ext cx="2527300" cy="714633"/>
          </a:xfrm>
          <a:prstGeom prst="roundRect">
            <a:avLst/>
          </a:prstGeom>
          <a:noFill/>
          <a:ln w="19050">
            <a:solidFill>
              <a:schemeClr val="accent3">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rgbClr val="FF0000"/>
                </a:solidFill>
              </a:rPr>
              <a:t>Multimodal learning</a:t>
            </a:r>
          </a:p>
        </p:txBody>
      </p:sp>
      <p:sp>
        <p:nvSpPr>
          <p:cNvPr id="29" name="矩形: 圓角 28">
            <a:extLst>
              <a:ext uri="{FF2B5EF4-FFF2-40B4-BE49-F238E27FC236}">
                <a16:creationId xmlns:a16="http://schemas.microsoft.com/office/drawing/2014/main" id="{682B8809-9F95-4BED-9624-54FFC59D71EB}"/>
              </a:ext>
            </a:extLst>
          </p:cNvPr>
          <p:cNvSpPr/>
          <p:nvPr/>
        </p:nvSpPr>
        <p:spPr>
          <a:xfrm>
            <a:off x="2377181" y="4490103"/>
            <a:ext cx="2527300" cy="714633"/>
          </a:xfrm>
          <a:prstGeom prst="roundRect">
            <a:avLst/>
          </a:prstGeom>
          <a:noFill/>
          <a:ln w="19050">
            <a:solidFill>
              <a:schemeClr val="accent3">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800" dirty="0">
                <a:solidFill>
                  <a:srgbClr val="FF0000"/>
                </a:solidFill>
              </a:rPr>
              <a:t>Unimodal</a:t>
            </a:r>
          </a:p>
        </p:txBody>
      </p:sp>
      <p:sp>
        <p:nvSpPr>
          <p:cNvPr id="25" name="箭號: 有線條的向右箭號 24">
            <a:extLst>
              <a:ext uri="{FF2B5EF4-FFF2-40B4-BE49-F238E27FC236}">
                <a16:creationId xmlns:a16="http://schemas.microsoft.com/office/drawing/2014/main" id="{0FBC96B2-9D59-4867-AA76-67851828319A}"/>
              </a:ext>
            </a:extLst>
          </p:cNvPr>
          <p:cNvSpPr/>
          <p:nvPr/>
        </p:nvSpPr>
        <p:spPr>
          <a:xfrm>
            <a:off x="5448581" y="4570585"/>
            <a:ext cx="1327354" cy="587612"/>
          </a:xfrm>
          <a:prstGeom prst="stripedRightArrow">
            <a:avLst>
              <a:gd name="adj1" fmla="val 36756"/>
              <a:gd name="adj2" fmla="val 40067"/>
            </a:avLst>
          </a:prstGeom>
          <a:no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39856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CB00237B-3A74-43DA-91D7-2D0EBD40192A}"/>
              </a:ext>
            </a:extLst>
          </p:cNvPr>
          <p:cNvSpPr>
            <a:spLocks noGrp="1"/>
          </p:cNvSpPr>
          <p:nvPr>
            <p:ph type="body" sz="quarter" idx="13"/>
          </p:nvPr>
        </p:nvSpPr>
        <p:spPr/>
        <p:txBody>
          <a:bodyPr/>
          <a:lstStyle/>
          <a:p>
            <a:r>
              <a:rPr lang="en-US" altLang="zh-TW" b="1" dirty="0"/>
              <a:t>Introduction</a:t>
            </a:r>
          </a:p>
          <a:p>
            <a:endParaRPr lang="zh-TW" altLang="en-US" dirty="0"/>
          </a:p>
        </p:txBody>
      </p:sp>
      <p:sp>
        <p:nvSpPr>
          <p:cNvPr id="5" name="文字版面配置區 4">
            <a:extLst>
              <a:ext uri="{FF2B5EF4-FFF2-40B4-BE49-F238E27FC236}">
                <a16:creationId xmlns:a16="http://schemas.microsoft.com/office/drawing/2014/main" id="{F182FB30-39E2-4A0C-89E2-06AD609DE3B3}"/>
              </a:ext>
            </a:extLst>
          </p:cNvPr>
          <p:cNvSpPr>
            <a:spLocks noGrp="1"/>
          </p:cNvSpPr>
          <p:nvPr>
            <p:ph type="body" sz="quarter" idx="14"/>
          </p:nvPr>
        </p:nvSpPr>
        <p:spPr/>
        <p:txBody>
          <a:bodyPr/>
          <a:lstStyle/>
          <a:p>
            <a:r>
              <a:rPr lang="en-US" altLang="zh-TW" dirty="0"/>
              <a:t>Fusion type  </a:t>
            </a:r>
            <a:endParaRPr lang="zh-TW" altLang="en-US" dirty="0"/>
          </a:p>
        </p:txBody>
      </p:sp>
      <p:sp>
        <p:nvSpPr>
          <p:cNvPr id="162" name="矩形: 圓角 161">
            <a:extLst>
              <a:ext uri="{FF2B5EF4-FFF2-40B4-BE49-F238E27FC236}">
                <a16:creationId xmlns:a16="http://schemas.microsoft.com/office/drawing/2014/main" id="{7945EA37-24F7-426F-B72B-F84D7E41D482}"/>
              </a:ext>
            </a:extLst>
          </p:cNvPr>
          <p:cNvSpPr/>
          <p:nvPr/>
        </p:nvSpPr>
        <p:spPr>
          <a:xfrm>
            <a:off x="3835443" y="3061221"/>
            <a:ext cx="2322020" cy="447788"/>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 name="橢圓 2">
            <a:extLst>
              <a:ext uri="{FF2B5EF4-FFF2-40B4-BE49-F238E27FC236}">
                <a16:creationId xmlns:a16="http://schemas.microsoft.com/office/drawing/2014/main" id="{9B7AB713-B378-4F9B-A7A0-67FD0E365476}"/>
              </a:ext>
            </a:extLst>
          </p:cNvPr>
          <p:cNvSpPr/>
          <p:nvPr/>
        </p:nvSpPr>
        <p:spPr>
          <a:xfrm>
            <a:off x="3795371" y="4185137"/>
            <a:ext cx="306875" cy="329554"/>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6" name="橢圓 35">
            <a:extLst>
              <a:ext uri="{FF2B5EF4-FFF2-40B4-BE49-F238E27FC236}">
                <a16:creationId xmlns:a16="http://schemas.microsoft.com/office/drawing/2014/main" id="{4DD31423-CAF4-4BAA-8D71-6FD6AC7F6B1E}"/>
              </a:ext>
            </a:extLst>
          </p:cNvPr>
          <p:cNvSpPr/>
          <p:nvPr/>
        </p:nvSpPr>
        <p:spPr>
          <a:xfrm>
            <a:off x="4214429" y="4185137"/>
            <a:ext cx="306875" cy="329554"/>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7" name="橢圓 36">
            <a:extLst>
              <a:ext uri="{FF2B5EF4-FFF2-40B4-BE49-F238E27FC236}">
                <a16:creationId xmlns:a16="http://schemas.microsoft.com/office/drawing/2014/main" id="{E0F7F3CD-5E24-49A4-B3C7-90B0EDFEDD0E}"/>
              </a:ext>
            </a:extLst>
          </p:cNvPr>
          <p:cNvSpPr/>
          <p:nvPr/>
        </p:nvSpPr>
        <p:spPr>
          <a:xfrm>
            <a:off x="4633487" y="4185137"/>
            <a:ext cx="306875" cy="329554"/>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8" name="橢圓 37">
            <a:extLst>
              <a:ext uri="{FF2B5EF4-FFF2-40B4-BE49-F238E27FC236}">
                <a16:creationId xmlns:a16="http://schemas.microsoft.com/office/drawing/2014/main" id="{A9151C36-39F8-4539-9794-EB8E947ACC41}"/>
              </a:ext>
            </a:extLst>
          </p:cNvPr>
          <p:cNvSpPr/>
          <p:nvPr/>
        </p:nvSpPr>
        <p:spPr>
          <a:xfrm>
            <a:off x="5052545" y="4185137"/>
            <a:ext cx="306875" cy="329554"/>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9" name="橢圓 38">
            <a:extLst>
              <a:ext uri="{FF2B5EF4-FFF2-40B4-BE49-F238E27FC236}">
                <a16:creationId xmlns:a16="http://schemas.microsoft.com/office/drawing/2014/main" id="{ED9A707E-E47B-4778-B3E1-AFAC3D03C72C}"/>
              </a:ext>
            </a:extLst>
          </p:cNvPr>
          <p:cNvSpPr/>
          <p:nvPr/>
        </p:nvSpPr>
        <p:spPr>
          <a:xfrm>
            <a:off x="5471603" y="4185137"/>
            <a:ext cx="306875" cy="329554"/>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1" name="橢圓 40">
            <a:extLst>
              <a:ext uri="{FF2B5EF4-FFF2-40B4-BE49-F238E27FC236}">
                <a16:creationId xmlns:a16="http://schemas.microsoft.com/office/drawing/2014/main" id="{2400284C-A6B4-4B9D-89B6-5C15A8D6180E}"/>
              </a:ext>
            </a:extLst>
          </p:cNvPr>
          <p:cNvSpPr/>
          <p:nvPr/>
        </p:nvSpPr>
        <p:spPr>
          <a:xfrm>
            <a:off x="5890661" y="4185137"/>
            <a:ext cx="306875" cy="329554"/>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 name="橢圓 41">
            <a:extLst>
              <a:ext uri="{FF2B5EF4-FFF2-40B4-BE49-F238E27FC236}">
                <a16:creationId xmlns:a16="http://schemas.microsoft.com/office/drawing/2014/main" id="{15C3B77A-3EA7-456F-958D-8D2F1B109C05}"/>
              </a:ext>
            </a:extLst>
          </p:cNvPr>
          <p:cNvSpPr/>
          <p:nvPr/>
        </p:nvSpPr>
        <p:spPr>
          <a:xfrm>
            <a:off x="4214429" y="3125072"/>
            <a:ext cx="306875" cy="3295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5" name="橢圓 44">
            <a:extLst>
              <a:ext uri="{FF2B5EF4-FFF2-40B4-BE49-F238E27FC236}">
                <a16:creationId xmlns:a16="http://schemas.microsoft.com/office/drawing/2014/main" id="{939B57C8-56CB-4CAD-817C-BB9B7AB6EDB4}"/>
              </a:ext>
            </a:extLst>
          </p:cNvPr>
          <p:cNvSpPr/>
          <p:nvPr/>
        </p:nvSpPr>
        <p:spPr>
          <a:xfrm>
            <a:off x="5468473" y="3116043"/>
            <a:ext cx="306875" cy="3295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7" name="橢圓 46">
            <a:extLst>
              <a:ext uri="{FF2B5EF4-FFF2-40B4-BE49-F238E27FC236}">
                <a16:creationId xmlns:a16="http://schemas.microsoft.com/office/drawing/2014/main" id="{AA4A1199-0331-47ED-BCE2-F085C2F6C3B6}"/>
              </a:ext>
            </a:extLst>
          </p:cNvPr>
          <p:cNvSpPr/>
          <p:nvPr/>
        </p:nvSpPr>
        <p:spPr>
          <a:xfrm>
            <a:off x="5052545" y="3119385"/>
            <a:ext cx="306875" cy="3295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5" name="橢圓 54">
            <a:extLst>
              <a:ext uri="{FF2B5EF4-FFF2-40B4-BE49-F238E27FC236}">
                <a16:creationId xmlns:a16="http://schemas.microsoft.com/office/drawing/2014/main" id="{52AAEEF6-76E7-4B22-9E04-150615506C25}"/>
              </a:ext>
            </a:extLst>
          </p:cNvPr>
          <p:cNvSpPr/>
          <p:nvPr/>
        </p:nvSpPr>
        <p:spPr>
          <a:xfrm>
            <a:off x="4633487" y="3130565"/>
            <a:ext cx="306875" cy="3295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6" name="橢圓 55">
            <a:extLst>
              <a:ext uri="{FF2B5EF4-FFF2-40B4-BE49-F238E27FC236}">
                <a16:creationId xmlns:a16="http://schemas.microsoft.com/office/drawing/2014/main" id="{03D6C039-2E64-4990-B5E1-7AEA1835BCF7}"/>
              </a:ext>
            </a:extLst>
          </p:cNvPr>
          <p:cNvSpPr/>
          <p:nvPr/>
        </p:nvSpPr>
        <p:spPr>
          <a:xfrm>
            <a:off x="4428904" y="2132747"/>
            <a:ext cx="306875" cy="3295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7" name="橢圓 56">
            <a:extLst>
              <a:ext uri="{FF2B5EF4-FFF2-40B4-BE49-F238E27FC236}">
                <a16:creationId xmlns:a16="http://schemas.microsoft.com/office/drawing/2014/main" id="{46FA780C-C7A9-42F5-A730-A92A5A49A5A2}"/>
              </a:ext>
            </a:extLst>
          </p:cNvPr>
          <p:cNvSpPr/>
          <p:nvPr/>
        </p:nvSpPr>
        <p:spPr>
          <a:xfrm>
            <a:off x="5246055" y="2134084"/>
            <a:ext cx="306875" cy="3295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8" name="橢圓 57">
            <a:extLst>
              <a:ext uri="{FF2B5EF4-FFF2-40B4-BE49-F238E27FC236}">
                <a16:creationId xmlns:a16="http://schemas.microsoft.com/office/drawing/2014/main" id="{C500D3FE-12D6-4807-9888-E9D75D914452}"/>
              </a:ext>
            </a:extLst>
          </p:cNvPr>
          <p:cNvSpPr/>
          <p:nvPr/>
        </p:nvSpPr>
        <p:spPr>
          <a:xfrm>
            <a:off x="4837479" y="2135421"/>
            <a:ext cx="306875" cy="3295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9" name="橢圓 58">
            <a:extLst>
              <a:ext uri="{FF2B5EF4-FFF2-40B4-BE49-F238E27FC236}">
                <a16:creationId xmlns:a16="http://schemas.microsoft.com/office/drawing/2014/main" id="{B1C50F2D-0BF1-4DAA-9BB8-72C34087CC9E}"/>
              </a:ext>
            </a:extLst>
          </p:cNvPr>
          <p:cNvSpPr/>
          <p:nvPr/>
        </p:nvSpPr>
        <p:spPr>
          <a:xfrm>
            <a:off x="5062436" y="1292881"/>
            <a:ext cx="287092" cy="30830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0" name="橢圓 59">
            <a:extLst>
              <a:ext uri="{FF2B5EF4-FFF2-40B4-BE49-F238E27FC236}">
                <a16:creationId xmlns:a16="http://schemas.microsoft.com/office/drawing/2014/main" id="{A3D93CD1-2FFC-482E-8E10-BC7B61D66E4D}"/>
              </a:ext>
            </a:extLst>
          </p:cNvPr>
          <p:cNvSpPr/>
          <p:nvPr/>
        </p:nvSpPr>
        <p:spPr>
          <a:xfrm>
            <a:off x="4643379" y="1298196"/>
            <a:ext cx="287092" cy="30830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7" name="矩形: 圓角 156">
            <a:extLst>
              <a:ext uri="{FF2B5EF4-FFF2-40B4-BE49-F238E27FC236}">
                <a16:creationId xmlns:a16="http://schemas.microsoft.com/office/drawing/2014/main" id="{91EBCAFE-35C1-494A-A36D-602336828E09}"/>
              </a:ext>
            </a:extLst>
          </p:cNvPr>
          <p:cNvSpPr/>
          <p:nvPr/>
        </p:nvSpPr>
        <p:spPr>
          <a:xfrm>
            <a:off x="4481026" y="425002"/>
            <a:ext cx="1036187" cy="401670"/>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228" name="橢圓 227">
            <a:extLst>
              <a:ext uri="{FF2B5EF4-FFF2-40B4-BE49-F238E27FC236}">
                <a16:creationId xmlns:a16="http://schemas.microsoft.com/office/drawing/2014/main" id="{7A725A33-64FF-4DCB-9DAD-B80F8F1B5BA0}"/>
              </a:ext>
            </a:extLst>
          </p:cNvPr>
          <p:cNvSpPr/>
          <p:nvPr/>
        </p:nvSpPr>
        <p:spPr>
          <a:xfrm>
            <a:off x="7591887" y="4192906"/>
            <a:ext cx="313437" cy="321547"/>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9" name="橢圓 228">
            <a:extLst>
              <a:ext uri="{FF2B5EF4-FFF2-40B4-BE49-F238E27FC236}">
                <a16:creationId xmlns:a16="http://schemas.microsoft.com/office/drawing/2014/main" id="{7B39F945-0CEC-4893-A2DC-1E080C72ABCD}"/>
              </a:ext>
            </a:extLst>
          </p:cNvPr>
          <p:cNvSpPr/>
          <p:nvPr/>
        </p:nvSpPr>
        <p:spPr>
          <a:xfrm>
            <a:off x="8019905" y="4192906"/>
            <a:ext cx="313437" cy="321547"/>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0" name="橢圓 229">
            <a:extLst>
              <a:ext uri="{FF2B5EF4-FFF2-40B4-BE49-F238E27FC236}">
                <a16:creationId xmlns:a16="http://schemas.microsoft.com/office/drawing/2014/main" id="{3FE0E1EB-9688-4BD3-B1F3-1A6868E89E92}"/>
              </a:ext>
            </a:extLst>
          </p:cNvPr>
          <p:cNvSpPr/>
          <p:nvPr/>
        </p:nvSpPr>
        <p:spPr>
          <a:xfrm>
            <a:off x="8447924" y="4192906"/>
            <a:ext cx="313437" cy="321547"/>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4" name="橢圓 233">
            <a:extLst>
              <a:ext uri="{FF2B5EF4-FFF2-40B4-BE49-F238E27FC236}">
                <a16:creationId xmlns:a16="http://schemas.microsoft.com/office/drawing/2014/main" id="{BC09CEB2-3D94-4BCA-9E10-9EA2D46465B3}"/>
              </a:ext>
            </a:extLst>
          </p:cNvPr>
          <p:cNvSpPr/>
          <p:nvPr/>
        </p:nvSpPr>
        <p:spPr>
          <a:xfrm>
            <a:off x="7591887" y="3158599"/>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7" name="橢圓 236">
            <a:extLst>
              <a:ext uri="{FF2B5EF4-FFF2-40B4-BE49-F238E27FC236}">
                <a16:creationId xmlns:a16="http://schemas.microsoft.com/office/drawing/2014/main" id="{7E2CFBEA-636C-431F-8C1F-2A7CDF843A01}"/>
              </a:ext>
            </a:extLst>
          </p:cNvPr>
          <p:cNvSpPr/>
          <p:nvPr/>
        </p:nvSpPr>
        <p:spPr>
          <a:xfrm>
            <a:off x="8019184" y="3149790"/>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8" name="橢圓 237">
            <a:extLst>
              <a:ext uri="{FF2B5EF4-FFF2-40B4-BE49-F238E27FC236}">
                <a16:creationId xmlns:a16="http://schemas.microsoft.com/office/drawing/2014/main" id="{57E3ECE3-0C7C-4282-9A90-01B4B24E4C06}"/>
              </a:ext>
            </a:extLst>
          </p:cNvPr>
          <p:cNvSpPr/>
          <p:nvPr/>
        </p:nvSpPr>
        <p:spPr>
          <a:xfrm>
            <a:off x="7591887" y="2169712"/>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0" name="橢圓 239">
            <a:extLst>
              <a:ext uri="{FF2B5EF4-FFF2-40B4-BE49-F238E27FC236}">
                <a16:creationId xmlns:a16="http://schemas.microsoft.com/office/drawing/2014/main" id="{C12BBE74-2B98-4B84-83D0-EA5562699FE4}"/>
              </a:ext>
            </a:extLst>
          </p:cNvPr>
          <p:cNvSpPr/>
          <p:nvPr/>
        </p:nvSpPr>
        <p:spPr>
          <a:xfrm>
            <a:off x="8019184" y="2173424"/>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42" name="橢圓 341">
            <a:extLst>
              <a:ext uri="{FF2B5EF4-FFF2-40B4-BE49-F238E27FC236}">
                <a16:creationId xmlns:a16="http://schemas.microsoft.com/office/drawing/2014/main" id="{296835A8-7D3A-44B6-AA98-5EB513613D39}"/>
              </a:ext>
            </a:extLst>
          </p:cNvPr>
          <p:cNvSpPr/>
          <p:nvPr/>
        </p:nvSpPr>
        <p:spPr>
          <a:xfrm>
            <a:off x="8452916" y="3153853"/>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70" name="橢圓 369">
            <a:extLst>
              <a:ext uri="{FF2B5EF4-FFF2-40B4-BE49-F238E27FC236}">
                <a16:creationId xmlns:a16="http://schemas.microsoft.com/office/drawing/2014/main" id="{B03BC5A4-4BBF-4E72-9533-BA561843F79D}"/>
              </a:ext>
            </a:extLst>
          </p:cNvPr>
          <p:cNvSpPr/>
          <p:nvPr/>
        </p:nvSpPr>
        <p:spPr>
          <a:xfrm>
            <a:off x="8453878" y="2171568"/>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4" name="橢圓 403">
            <a:extLst>
              <a:ext uri="{FF2B5EF4-FFF2-40B4-BE49-F238E27FC236}">
                <a16:creationId xmlns:a16="http://schemas.microsoft.com/office/drawing/2014/main" id="{5B422579-7CD6-4F6F-8F39-4595B3703198}"/>
              </a:ext>
            </a:extLst>
          </p:cNvPr>
          <p:cNvSpPr/>
          <p:nvPr/>
        </p:nvSpPr>
        <p:spPr>
          <a:xfrm>
            <a:off x="8893371" y="4192906"/>
            <a:ext cx="313437" cy="321547"/>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5" name="橢圓 404">
            <a:extLst>
              <a:ext uri="{FF2B5EF4-FFF2-40B4-BE49-F238E27FC236}">
                <a16:creationId xmlns:a16="http://schemas.microsoft.com/office/drawing/2014/main" id="{63384898-8791-43DA-98DD-B5575E9F5875}"/>
              </a:ext>
            </a:extLst>
          </p:cNvPr>
          <p:cNvSpPr/>
          <p:nvPr/>
        </p:nvSpPr>
        <p:spPr>
          <a:xfrm>
            <a:off x="9321389" y="4192906"/>
            <a:ext cx="313437" cy="321547"/>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6" name="橢圓 405">
            <a:extLst>
              <a:ext uri="{FF2B5EF4-FFF2-40B4-BE49-F238E27FC236}">
                <a16:creationId xmlns:a16="http://schemas.microsoft.com/office/drawing/2014/main" id="{B9C483E8-DC41-40CA-A3E0-E2015AE97DB9}"/>
              </a:ext>
            </a:extLst>
          </p:cNvPr>
          <p:cNvSpPr/>
          <p:nvPr/>
        </p:nvSpPr>
        <p:spPr>
          <a:xfrm>
            <a:off x="9749407" y="4192906"/>
            <a:ext cx="313437" cy="321547"/>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7" name="橢圓 406">
            <a:extLst>
              <a:ext uri="{FF2B5EF4-FFF2-40B4-BE49-F238E27FC236}">
                <a16:creationId xmlns:a16="http://schemas.microsoft.com/office/drawing/2014/main" id="{97A8FA68-5F5F-491D-B1E6-6BF137D41992}"/>
              </a:ext>
            </a:extLst>
          </p:cNvPr>
          <p:cNvSpPr/>
          <p:nvPr/>
        </p:nvSpPr>
        <p:spPr>
          <a:xfrm>
            <a:off x="8893371" y="3158599"/>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8" name="橢圓 407">
            <a:extLst>
              <a:ext uri="{FF2B5EF4-FFF2-40B4-BE49-F238E27FC236}">
                <a16:creationId xmlns:a16="http://schemas.microsoft.com/office/drawing/2014/main" id="{EAC8B145-81F9-45ED-95F4-F2BBB16A9B6C}"/>
              </a:ext>
            </a:extLst>
          </p:cNvPr>
          <p:cNvSpPr/>
          <p:nvPr/>
        </p:nvSpPr>
        <p:spPr>
          <a:xfrm>
            <a:off x="9320668" y="3149790"/>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9" name="橢圓 408">
            <a:extLst>
              <a:ext uri="{FF2B5EF4-FFF2-40B4-BE49-F238E27FC236}">
                <a16:creationId xmlns:a16="http://schemas.microsoft.com/office/drawing/2014/main" id="{673C48F9-838C-4D3D-B3DA-AC24B04C9BB9}"/>
              </a:ext>
            </a:extLst>
          </p:cNvPr>
          <p:cNvSpPr/>
          <p:nvPr/>
        </p:nvSpPr>
        <p:spPr>
          <a:xfrm>
            <a:off x="8893371" y="2169712"/>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10" name="橢圓 409">
            <a:extLst>
              <a:ext uri="{FF2B5EF4-FFF2-40B4-BE49-F238E27FC236}">
                <a16:creationId xmlns:a16="http://schemas.microsoft.com/office/drawing/2014/main" id="{226CEDCD-7072-4A00-819A-50721F039FD7}"/>
              </a:ext>
            </a:extLst>
          </p:cNvPr>
          <p:cNvSpPr/>
          <p:nvPr/>
        </p:nvSpPr>
        <p:spPr>
          <a:xfrm>
            <a:off x="9320668" y="2173424"/>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1" name="橢圓 420">
            <a:extLst>
              <a:ext uri="{FF2B5EF4-FFF2-40B4-BE49-F238E27FC236}">
                <a16:creationId xmlns:a16="http://schemas.microsoft.com/office/drawing/2014/main" id="{E22152B7-D718-4607-A6EE-C43D6677423A}"/>
              </a:ext>
            </a:extLst>
          </p:cNvPr>
          <p:cNvSpPr/>
          <p:nvPr/>
        </p:nvSpPr>
        <p:spPr>
          <a:xfrm>
            <a:off x="9754400" y="3153853"/>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2" name="橢圓 421">
            <a:extLst>
              <a:ext uri="{FF2B5EF4-FFF2-40B4-BE49-F238E27FC236}">
                <a16:creationId xmlns:a16="http://schemas.microsoft.com/office/drawing/2014/main" id="{2563800A-2157-4706-B9BD-83193F03A338}"/>
              </a:ext>
            </a:extLst>
          </p:cNvPr>
          <p:cNvSpPr/>
          <p:nvPr/>
        </p:nvSpPr>
        <p:spPr>
          <a:xfrm>
            <a:off x="9755361" y="2171568"/>
            <a:ext cx="313437" cy="321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31" name="矩形: 圓角 430">
            <a:extLst>
              <a:ext uri="{FF2B5EF4-FFF2-40B4-BE49-F238E27FC236}">
                <a16:creationId xmlns:a16="http://schemas.microsoft.com/office/drawing/2014/main" id="{1294F258-B5F5-4D88-9FEE-BD7613C57D5F}"/>
              </a:ext>
            </a:extLst>
          </p:cNvPr>
          <p:cNvSpPr/>
          <p:nvPr/>
        </p:nvSpPr>
        <p:spPr>
          <a:xfrm>
            <a:off x="8971006" y="1278782"/>
            <a:ext cx="1012755" cy="316801"/>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graphicFrame>
        <p:nvGraphicFramePr>
          <p:cNvPr id="44" name="表格 43">
            <a:extLst>
              <a:ext uri="{FF2B5EF4-FFF2-40B4-BE49-F238E27FC236}">
                <a16:creationId xmlns:a16="http://schemas.microsoft.com/office/drawing/2014/main" id="{25556C46-EC9A-4957-9B0B-74C7B64D46CE}"/>
              </a:ext>
            </a:extLst>
          </p:cNvPr>
          <p:cNvGraphicFramePr>
            <a:graphicFrameLocks noGrp="1"/>
          </p:cNvGraphicFramePr>
          <p:nvPr>
            <p:extLst>
              <p:ext uri="{D42A27DB-BD31-4B8C-83A1-F6EECF244321}">
                <p14:modId xmlns:p14="http://schemas.microsoft.com/office/powerpoint/2010/main" val="392917991"/>
              </p:ext>
            </p:extLst>
          </p:nvPr>
        </p:nvGraphicFramePr>
        <p:xfrm>
          <a:off x="495000" y="5205561"/>
          <a:ext cx="11201999" cy="1463040"/>
        </p:xfrm>
        <a:graphic>
          <a:graphicData uri="http://schemas.openxmlformats.org/drawingml/2006/table">
            <a:tbl>
              <a:tblPr firstRow="1" firstCol="1" bandRow="1"/>
              <a:tblGrid>
                <a:gridCol w="3835969">
                  <a:extLst>
                    <a:ext uri="{9D8B030D-6E8A-4147-A177-3AD203B41FA5}">
                      <a16:colId xmlns:a16="http://schemas.microsoft.com/office/drawing/2014/main" val="270155660"/>
                    </a:ext>
                  </a:extLst>
                </a:gridCol>
                <a:gridCol w="4306951">
                  <a:extLst>
                    <a:ext uri="{9D8B030D-6E8A-4147-A177-3AD203B41FA5}">
                      <a16:colId xmlns:a16="http://schemas.microsoft.com/office/drawing/2014/main" val="2018348843"/>
                    </a:ext>
                  </a:extLst>
                </a:gridCol>
                <a:gridCol w="3059079">
                  <a:extLst>
                    <a:ext uri="{9D8B030D-6E8A-4147-A177-3AD203B41FA5}">
                      <a16:colId xmlns:a16="http://schemas.microsoft.com/office/drawing/2014/main" val="953853917"/>
                    </a:ext>
                  </a:extLst>
                </a:gridCol>
              </a:tblGrid>
              <a:tr h="0">
                <a:tc>
                  <a:txBody>
                    <a:bodyPr/>
                    <a:lstStyle/>
                    <a:p>
                      <a:r>
                        <a:rPr lang="en-US" sz="1600" b="1" kern="100" dirty="0">
                          <a:effectLst/>
                          <a:latin typeface="Calibri" panose="020F0502020204030204" pitchFamily="34" charset="0"/>
                          <a:ea typeface="新細明體" panose="02020500000000000000" pitchFamily="18" charset="-120"/>
                          <a:cs typeface="Times New Roman" panose="02020603050405020304" pitchFamily="18" charset="0"/>
                        </a:rPr>
                        <a:t>Fusion Type</a:t>
                      </a:r>
                      <a:endParaRPr lang="zh-TW" sz="1600" b="1" kern="100" dirty="0">
                        <a:effectLst/>
                        <a:latin typeface="Calibri" panose="020F0502020204030204" pitchFamily="34" charset="0"/>
                        <a:ea typeface="新細明體" panose="02020500000000000000" pitchFamily="18" charset="-120"/>
                        <a:cs typeface="Times New Roman" panose="02020603050405020304" pitchFamily="18" charset="0"/>
                      </a:endParaRPr>
                    </a:p>
                  </a:txBody>
                  <a:tcPr marL="68580" marR="68580" marT="0" marB="0">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US" sz="1600" b="1" kern="100" dirty="0">
                          <a:effectLst/>
                          <a:latin typeface="Calibri" panose="020F0502020204030204" pitchFamily="34" charset="0"/>
                          <a:ea typeface="新細明體" panose="02020500000000000000" pitchFamily="18" charset="-120"/>
                          <a:cs typeface="Times New Roman" panose="02020603050405020304" pitchFamily="18" charset="0"/>
                        </a:rPr>
                        <a:t>Strength</a:t>
                      </a:r>
                      <a:endParaRPr lang="zh-TW" sz="1600" kern="100" dirty="0">
                        <a:effectLst/>
                        <a:latin typeface="Calibri" panose="020F0502020204030204" pitchFamily="34" charset="0"/>
                        <a:ea typeface="新細明體" panose="02020500000000000000" pitchFamily="18" charset="-120"/>
                        <a:cs typeface="Times New Roman" panose="02020603050405020304" pitchFamily="18" charset="0"/>
                      </a:endParaRPr>
                    </a:p>
                  </a:txBody>
                  <a:tcPr marL="68580" marR="68580" marT="0" marB="0">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US" sz="1600" b="1" kern="100" dirty="0">
                          <a:effectLst/>
                          <a:latin typeface="Calibri" panose="020F0502020204030204" pitchFamily="34" charset="0"/>
                          <a:ea typeface="新細明體" panose="02020500000000000000" pitchFamily="18" charset="-120"/>
                          <a:cs typeface="Times New Roman" panose="02020603050405020304" pitchFamily="18" charset="0"/>
                        </a:rPr>
                        <a:t>Weakness</a:t>
                      </a:r>
                      <a:endParaRPr lang="zh-TW" sz="1600" kern="100" dirty="0">
                        <a:effectLst/>
                        <a:latin typeface="Calibri" panose="020F0502020204030204" pitchFamily="34" charset="0"/>
                        <a:ea typeface="新細明體" panose="02020500000000000000" pitchFamily="18" charset="-120"/>
                        <a:cs typeface="Times New Roman" panose="02020603050405020304" pitchFamily="18" charset="0"/>
                      </a:endParaRPr>
                    </a:p>
                  </a:txBody>
                  <a:tcPr marL="68580" marR="68580" marT="0" marB="0">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2984201"/>
                  </a:ext>
                </a:extLst>
              </a:tr>
              <a:tr h="187272">
                <a:tc>
                  <a:txBody>
                    <a:bodyPr/>
                    <a:lstStyle/>
                    <a:p>
                      <a:r>
                        <a:rPr lang="en-US" sz="1600" b="1" kern="100" dirty="0">
                          <a:effectLst/>
                          <a:latin typeface="Calibri" panose="020F0502020204030204" pitchFamily="34" charset="0"/>
                          <a:ea typeface="新細明體" panose="02020500000000000000" pitchFamily="18" charset="-120"/>
                          <a:cs typeface="Times New Roman" panose="02020603050405020304" pitchFamily="18" charset="0"/>
                        </a:rPr>
                        <a:t>Early fusion (</a:t>
                      </a:r>
                      <a:r>
                        <a:rPr lang="en-US" altLang="zh-TW" sz="1800" b="0" i="0" kern="1200" dirty="0" err="1">
                          <a:solidFill>
                            <a:schemeClr val="tx1"/>
                          </a:solidFill>
                          <a:effectLst/>
                          <a:latin typeface="+mn-lt"/>
                          <a:ea typeface="+mn-ea"/>
                          <a:cs typeface="+mn-cs"/>
                        </a:rPr>
                        <a:t>Stahlschmidt</a:t>
                      </a:r>
                      <a:r>
                        <a:rPr lang="en-US" altLang="zh-TW" sz="1800" b="0" i="0" kern="1200" dirty="0">
                          <a:solidFill>
                            <a:schemeClr val="tx1"/>
                          </a:solidFill>
                          <a:effectLst/>
                          <a:latin typeface="+mn-lt"/>
                          <a:ea typeface="+mn-ea"/>
                          <a:cs typeface="+mn-cs"/>
                        </a:rPr>
                        <a:t> (2022))</a:t>
                      </a:r>
                      <a:endParaRPr lang="zh-TW" sz="1600" kern="100" dirty="0">
                        <a:effectLst/>
                        <a:latin typeface="Calibri" panose="020F0502020204030204" pitchFamily="34" charset="0"/>
                        <a:ea typeface="新細明體" panose="02020500000000000000" pitchFamily="18" charset="-120"/>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r>
                        <a:rPr lang="en-US" sz="1600" kern="100">
                          <a:effectLst/>
                          <a:latin typeface="Calibri" panose="020F0502020204030204" pitchFamily="34" charset="0"/>
                          <a:ea typeface="新細明體" panose="02020500000000000000" pitchFamily="18" charset="-120"/>
                          <a:cs typeface="Times New Roman" panose="02020603050405020304" pitchFamily="18" charset="0"/>
                        </a:rPr>
                        <a:t>No design choices about how to extract marginal representations </a:t>
                      </a:r>
                      <a:endParaRPr lang="zh-TW" sz="1600" kern="100">
                        <a:effectLst/>
                        <a:latin typeface="Calibri" panose="020F0502020204030204" pitchFamily="34" charset="0"/>
                        <a:ea typeface="新細明體" panose="02020500000000000000" pitchFamily="18" charset="-120"/>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r>
                        <a:rPr lang="en-US" sz="1600" kern="100" dirty="0">
                          <a:solidFill>
                            <a:srgbClr val="FF0000"/>
                          </a:solidFill>
                          <a:effectLst/>
                          <a:latin typeface="Calibri" panose="020F0502020204030204" pitchFamily="34" charset="0"/>
                          <a:ea typeface="新細明體" panose="02020500000000000000" pitchFamily="18" charset="-120"/>
                          <a:cs typeface="Times New Roman" panose="02020603050405020304" pitchFamily="18" charset="0"/>
                        </a:rPr>
                        <a:t>Ignore the modality from which a feature originates.</a:t>
                      </a:r>
                      <a:endParaRPr lang="zh-TW" sz="1600" kern="100" dirty="0">
                        <a:solidFill>
                          <a:srgbClr val="FF0000"/>
                        </a:solidFill>
                        <a:effectLst/>
                        <a:latin typeface="Calibri" panose="020F0502020204030204" pitchFamily="34" charset="0"/>
                        <a:ea typeface="新細明體" panose="02020500000000000000" pitchFamily="18" charset="-120"/>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847265126"/>
                  </a:ext>
                </a:extLst>
              </a:tr>
              <a:tr h="0">
                <a:tc>
                  <a:txBody>
                    <a:bodyPr/>
                    <a:lstStyle/>
                    <a:p>
                      <a:r>
                        <a:rPr lang="en-US" sz="1600" b="1" kern="100" dirty="0">
                          <a:effectLst/>
                          <a:latin typeface="Calibri" panose="020F0502020204030204" pitchFamily="34" charset="0"/>
                          <a:ea typeface="新細明體" panose="02020500000000000000" pitchFamily="18" charset="-120"/>
                          <a:cs typeface="Times New Roman" panose="02020603050405020304" pitchFamily="18" charset="0"/>
                        </a:rPr>
                        <a:t>Late fusion </a:t>
                      </a:r>
                      <a:r>
                        <a:rPr lang="en-US" altLang="zh-TW" sz="1400" b="1" kern="100" dirty="0">
                          <a:effectLst/>
                          <a:latin typeface="Calibri" panose="020F0502020204030204" pitchFamily="34" charset="0"/>
                          <a:ea typeface="+mn-ea"/>
                          <a:cs typeface="Times New Roman" panose="02020603050405020304" pitchFamily="18" charset="0"/>
                        </a:rPr>
                        <a:t>(</a:t>
                      </a:r>
                      <a:r>
                        <a:rPr lang="en-US" altLang="zh-TW" sz="1800" b="0" i="0" kern="1200" dirty="0" err="1">
                          <a:solidFill>
                            <a:schemeClr val="tx1"/>
                          </a:solidFill>
                          <a:effectLst/>
                          <a:latin typeface="+mn-lt"/>
                          <a:ea typeface="+mn-ea"/>
                          <a:cs typeface="+mn-cs"/>
                        </a:rPr>
                        <a:t>Stahlschmidt</a:t>
                      </a:r>
                      <a:r>
                        <a:rPr lang="en-US" altLang="zh-TW" sz="1800" b="0" i="0" kern="1200" dirty="0">
                          <a:solidFill>
                            <a:schemeClr val="tx1"/>
                          </a:solidFill>
                          <a:effectLst/>
                          <a:latin typeface="+mn-lt"/>
                          <a:ea typeface="+mn-ea"/>
                          <a:cs typeface="+mn-cs"/>
                        </a:rPr>
                        <a:t> (2022))</a:t>
                      </a:r>
                      <a:endParaRPr lang="zh-TW" altLang="en-US" sz="1800" b="0" i="0" kern="1200" dirty="0">
                        <a:solidFill>
                          <a:schemeClr val="tx1"/>
                        </a:solidFill>
                        <a:effectLst/>
                        <a:latin typeface="+mn-lt"/>
                        <a:ea typeface="+mn-ea"/>
                        <a:cs typeface="+mn-cs"/>
                      </a:endParaRPr>
                    </a:p>
                  </a:txBody>
                  <a:tcPr marL="68580" marR="68580" marT="0" marB="0">
                    <a:lnL>
                      <a:noFill/>
                    </a:lnL>
                    <a:lnR>
                      <a:noFill/>
                    </a:lnR>
                    <a:lnT>
                      <a:noFill/>
                    </a:lnT>
                    <a:lnB w="19050" cap="flat" cmpd="sng" algn="ctr">
                      <a:solidFill>
                        <a:srgbClr val="000000"/>
                      </a:solidFill>
                      <a:prstDash val="solid"/>
                      <a:round/>
                      <a:headEnd type="none" w="med" len="med"/>
                      <a:tailEnd type="none" w="med" len="med"/>
                    </a:lnB>
                  </a:tcPr>
                </a:tc>
                <a:tc>
                  <a:txBody>
                    <a:bodyPr/>
                    <a:lstStyle/>
                    <a:p>
                      <a:r>
                        <a:rPr lang="en-US" sz="1600" kern="100">
                          <a:effectLst/>
                          <a:latin typeface="Calibri" panose="020F0502020204030204" pitchFamily="34" charset="0"/>
                          <a:ea typeface="新細明體" panose="02020500000000000000" pitchFamily="18" charset="-120"/>
                          <a:cs typeface="Times New Roman" panose="02020603050405020304" pitchFamily="18" charset="0"/>
                        </a:rPr>
                        <a:t>Able to model heterogeneous modalities</a:t>
                      </a:r>
                      <a:endParaRPr lang="zh-TW" sz="1600" kern="100">
                        <a:effectLst/>
                        <a:latin typeface="Calibri" panose="020F0502020204030204" pitchFamily="34" charset="0"/>
                        <a:ea typeface="新細明體" panose="02020500000000000000" pitchFamily="18" charset="-120"/>
                        <a:cs typeface="Times New Roman" panose="02020603050405020304" pitchFamily="18" charset="0"/>
                      </a:endParaRPr>
                    </a:p>
                  </a:txBody>
                  <a:tcPr marL="68580" marR="68580" marT="0" marB="0">
                    <a:lnL>
                      <a:noFill/>
                    </a:lnL>
                    <a:lnR>
                      <a:noFill/>
                    </a:lnR>
                    <a:lnT>
                      <a:noFill/>
                    </a:lnT>
                    <a:lnB w="19050" cap="flat" cmpd="sng" algn="ctr">
                      <a:solidFill>
                        <a:srgbClr val="000000"/>
                      </a:solidFill>
                      <a:prstDash val="solid"/>
                      <a:round/>
                      <a:headEnd type="none" w="med" len="med"/>
                      <a:tailEnd type="none" w="med" len="med"/>
                    </a:lnB>
                  </a:tcPr>
                </a:tc>
                <a:tc>
                  <a:txBody>
                    <a:bodyPr/>
                    <a:lstStyle/>
                    <a:p>
                      <a:r>
                        <a:rPr lang="en-US" sz="1600" kern="100" dirty="0">
                          <a:solidFill>
                            <a:srgbClr val="FF0000"/>
                          </a:solidFill>
                          <a:effectLst/>
                          <a:latin typeface="Calibri" panose="020F0502020204030204" pitchFamily="34" charset="0"/>
                          <a:ea typeface="新細明體" panose="02020500000000000000" pitchFamily="18" charset="-120"/>
                          <a:cs typeface="Times New Roman" panose="02020603050405020304" pitchFamily="18" charset="0"/>
                        </a:rPr>
                        <a:t>Unable to learn interactions between features of different modalities</a:t>
                      </a:r>
                      <a:endParaRPr lang="zh-TW" sz="1600" kern="100" dirty="0">
                        <a:solidFill>
                          <a:srgbClr val="FF0000"/>
                        </a:solidFill>
                        <a:effectLst/>
                        <a:latin typeface="Calibri" panose="020F0502020204030204" pitchFamily="34" charset="0"/>
                        <a:ea typeface="新細明體" panose="02020500000000000000" pitchFamily="18" charset="-120"/>
                        <a:cs typeface="Times New Roman" panose="02020603050405020304" pitchFamily="18" charset="0"/>
                      </a:endParaRPr>
                    </a:p>
                  </a:txBody>
                  <a:tcPr marL="68580" marR="68580" marT="0" marB="0">
                    <a:lnL>
                      <a:noFill/>
                    </a:lnL>
                    <a:lnR>
                      <a:noFill/>
                    </a:lnR>
                    <a:lnT>
                      <a:noFill/>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09366466"/>
                  </a:ext>
                </a:extLst>
              </a:tr>
            </a:tbl>
          </a:graphicData>
        </a:graphic>
      </p:graphicFrame>
      <p:sp>
        <p:nvSpPr>
          <p:cNvPr id="48" name="文字方塊 47">
            <a:extLst>
              <a:ext uri="{FF2B5EF4-FFF2-40B4-BE49-F238E27FC236}">
                <a16:creationId xmlns:a16="http://schemas.microsoft.com/office/drawing/2014/main" id="{13DE2A0D-4CC2-4085-893B-31060DD0618A}"/>
              </a:ext>
            </a:extLst>
          </p:cNvPr>
          <p:cNvSpPr txBox="1"/>
          <p:nvPr/>
        </p:nvSpPr>
        <p:spPr>
          <a:xfrm>
            <a:off x="4428904" y="4668982"/>
            <a:ext cx="1728559" cy="369332"/>
          </a:xfrm>
          <a:prstGeom prst="rect">
            <a:avLst/>
          </a:prstGeom>
          <a:noFill/>
        </p:spPr>
        <p:txBody>
          <a:bodyPr wrap="square" rtlCol="0">
            <a:spAutoFit/>
          </a:bodyPr>
          <a:lstStyle/>
          <a:p>
            <a:r>
              <a:rPr lang="en-US" altLang="zh-TW" dirty="0"/>
              <a:t>Early fusion</a:t>
            </a:r>
            <a:endParaRPr lang="zh-TW" altLang="en-US" dirty="0"/>
          </a:p>
        </p:txBody>
      </p:sp>
      <p:sp>
        <p:nvSpPr>
          <p:cNvPr id="164" name="文字方塊 163">
            <a:extLst>
              <a:ext uri="{FF2B5EF4-FFF2-40B4-BE49-F238E27FC236}">
                <a16:creationId xmlns:a16="http://schemas.microsoft.com/office/drawing/2014/main" id="{A9D0A8DB-3693-46AB-8604-032A84D82BF9}"/>
              </a:ext>
            </a:extLst>
          </p:cNvPr>
          <p:cNvSpPr txBox="1"/>
          <p:nvPr/>
        </p:nvSpPr>
        <p:spPr>
          <a:xfrm>
            <a:off x="8346983" y="4681700"/>
            <a:ext cx="1728559" cy="369332"/>
          </a:xfrm>
          <a:prstGeom prst="rect">
            <a:avLst/>
          </a:prstGeom>
          <a:noFill/>
        </p:spPr>
        <p:txBody>
          <a:bodyPr wrap="square" rtlCol="0">
            <a:spAutoFit/>
          </a:bodyPr>
          <a:lstStyle/>
          <a:p>
            <a:r>
              <a:rPr lang="en-US" altLang="zh-TW" dirty="0"/>
              <a:t>Late fusion</a:t>
            </a:r>
            <a:endParaRPr lang="zh-TW" altLang="en-US" dirty="0"/>
          </a:p>
        </p:txBody>
      </p:sp>
      <p:sp>
        <p:nvSpPr>
          <p:cNvPr id="6" name="箭號: 向右 5">
            <a:extLst>
              <a:ext uri="{FF2B5EF4-FFF2-40B4-BE49-F238E27FC236}">
                <a16:creationId xmlns:a16="http://schemas.microsoft.com/office/drawing/2014/main" id="{84C7E4FF-0CE0-4728-837F-C1C6C509626D}"/>
              </a:ext>
            </a:extLst>
          </p:cNvPr>
          <p:cNvSpPr/>
          <p:nvPr/>
        </p:nvSpPr>
        <p:spPr>
          <a:xfrm rot="17900320">
            <a:off x="4274668" y="3731686"/>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7" name="箭號: 向右 136">
            <a:extLst>
              <a:ext uri="{FF2B5EF4-FFF2-40B4-BE49-F238E27FC236}">
                <a16:creationId xmlns:a16="http://schemas.microsoft.com/office/drawing/2014/main" id="{0C2A5B7B-45DF-4F38-BEF8-71F235F655F6}"/>
              </a:ext>
            </a:extLst>
          </p:cNvPr>
          <p:cNvSpPr/>
          <p:nvPr/>
        </p:nvSpPr>
        <p:spPr>
          <a:xfrm rot="16200000">
            <a:off x="4752587" y="268222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9" name="箭號: 向右 138">
            <a:extLst>
              <a:ext uri="{FF2B5EF4-FFF2-40B4-BE49-F238E27FC236}">
                <a16:creationId xmlns:a16="http://schemas.microsoft.com/office/drawing/2014/main" id="{67DC2441-FAF9-40CE-989D-BD3D45D3E02C}"/>
              </a:ext>
            </a:extLst>
          </p:cNvPr>
          <p:cNvSpPr/>
          <p:nvPr/>
        </p:nvSpPr>
        <p:spPr>
          <a:xfrm rot="16200000">
            <a:off x="4752587" y="1733209"/>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1" name="箭號: 向右 140">
            <a:extLst>
              <a:ext uri="{FF2B5EF4-FFF2-40B4-BE49-F238E27FC236}">
                <a16:creationId xmlns:a16="http://schemas.microsoft.com/office/drawing/2014/main" id="{ED70B029-38C2-40BC-AEAB-339D735067BC}"/>
              </a:ext>
            </a:extLst>
          </p:cNvPr>
          <p:cNvSpPr/>
          <p:nvPr/>
        </p:nvSpPr>
        <p:spPr>
          <a:xfrm rot="16200000">
            <a:off x="4740628" y="98935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3" name="箭號: 向右 142">
            <a:extLst>
              <a:ext uri="{FF2B5EF4-FFF2-40B4-BE49-F238E27FC236}">
                <a16:creationId xmlns:a16="http://schemas.microsoft.com/office/drawing/2014/main" id="{21F93A0C-5A6D-449B-AD6D-51129D430E64}"/>
              </a:ext>
            </a:extLst>
          </p:cNvPr>
          <p:cNvSpPr/>
          <p:nvPr/>
        </p:nvSpPr>
        <p:spPr>
          <a:xfrm rot="16200000">
            <a:off x="7923609" y="3757130"/>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5" name="箭號: 向右 144">
            <a:extLst>
              <a:ext uri="{FF2B5EF4-FFF2-40B4-BE49-F238E27FC236}">
                <a16:creationId xmlns:a16="http://schemas.microsoft.com/office/drawing/2014/main" id="{39FE1D00-536E-4C53-85C9-2B6CFF537CEE}"/>
              </a:ext>
            </a:extLst>
          </p:cNvPr>
          <p:cNvSpPr/>
          <p:nvPr/>
        </p:nvSpPr>
        <p:spPr>
          <a:xfrm rot="16200000">
            <a:off x="9230851" y="3757130"/>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7" name="箭號: 向右 146">
            <a:extLst>
              <a:ext uri="{FF2B5EF4-FFF2-40B4-BE49-F238E27FC236}">
                <a16:creationId xmlns:a16="http://schemas.microsoft.com/office/drawing/2014/main" id="{13791983-1354-4CC4-ABDF-C1583EA45002}"/>
              </a:ext>
            </a:extLst>
          </p:cNvPr>
          <p:cNvSpPr/>
          <p:nvPr/>
        </p:nvSpPr>
        <p:spPr>
          <a:xfrm rot="16200000">
            <a:off x="7910149" y="1775411"/>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9" name="箭號: 向右 148">
            <a:extLst>
              <a:ext uri="{FF2B5EF4-FFF2-40B4-BE49-F238E27FC236}">
                <a16:creationId xmlns:a16="http://schemas.microsoft.com/office/drawing/2014/main" id="{567D8242-AC39-4D85-B550-D32DE9780FD5}"/>
              </a:ext>
            </a:extLst>
          </p:cNvPr>
          <p:cNvSpPr/>
          <p:nvPr/>
        </p:nvSpPr>
        <p:spPr>
          <a:xfrm rot="16200000">
            <a:off x="7918949" y="273832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1" name="箭號: 向右 150">
            <a:extLst>
              <a:ext uri="{FF2B5EF4-FFF2-40B4-BE49-F238E27FC236}">
                <a16:creationId xmlns:a16="http://schemas.microsoft.com/office/drawing/2014/main" id="{BC7D0AD1-857B-41F7-9BB9-8B32908E647B}"/>
              </a:ext>
            </a:extLst>
          </p:cNvPr>
          <p:cNvSpPr/>
          <p:nvPr/>
        </p:nvSpPr>
        <p:spPr>
          <a:xfrm rot="16200000">
            <a:off x="9230851" y="1784348"/>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3" name="箭號: 向右 152">
            <a:extLst>
              <a:ext uri="{FF2B5EF4-FFF2-40B4-BE49-F238E27FC236}">
                <a16:creationId xmlns:a16="http://schemas.microsoft.com/office/drawing/2014/main" id="{4B3675ED-43F8-4B16-89B1-91A860EB8235}"/>
              </a:ext>
            </a:extLst>
          </p:cNvPr>
          <p:cNvSpPr/>
          <p:nvPr/>
        </p:nvSpPr>
        <p:spPr>
          <a:xfrm rot="16200000">
            <a:off x="9231858" y="273832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0" name="箭號: 向右 159">
            <a:extLst>
              <a:ext uri="{FF2B5EF4-FFF2-40B4-BE49-F238E27FC236}">
                <a16:creationId xmlns:a16="http://schemas.microsoft.com/office/drawing/2014/main" id="{4C3AC8C3-F34B-41BC-8576-589184C08BA6}"/>
              </a:ext>
            </a:extLst>
          </p:cNvPr>
          <p:cNvSpPr/>
          <p:nvPr/>
        </p:nvSpPr>
        <p:spPr>
          <a:xfrm rot="3093974" flipH="1">
            <a:off x="9230851" y="914510"/>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5" name="矩形: 圓角 164">
            <a:extLst>
              <a:ext uri="{FF2B5EF4-FFF2-40B4-BE49-F238E27FC236}">
                <a16:creationId xmlns:a16="http://schemas.microsoft.com/office/drawing/2014/main" id="{47D9E661-81F8-4EB0-9121-941D46CEF508}"/>
              </a:ext>
            </a:extLst>
          </p:cNvPr>
          <p:cNvSpPr/>
          <p:nvPr/>
        </p:nvSpPr>
        <p:spPr>
          <a:xfrm>
            <a:off x="7659104" y="1279285"/>
            <a:ext cx="1012755" cy="316801"/>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166" name="矩形: 圓角 165">
            <a:extLst>
              <a:ext uri="{FF2B5EF4-FFF2-40B4-BE49-F238E27FC236}">
                <a16:creationId xmlns:a16="http://schemas.microsoft.com/office/drawing/2014/main" id="{F97E398B-B163-4810-99AE-D37682A153A8}"/>
              </a:ext>
            </a:extLst>
          </p:cNvPr>
          <p:cNvSpPr/>
          <p:nvPr/>
        </p:nvSpPr>
        <p:spPr>
          <a:xfrm>
            <a:off x="8306228" y="357767"/>
            <a:ext cx="1012755" cy="316801"/>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167" name="箭號: 向右 166">
            <a:extLst>
              <a:ext uri="{FF2B5EF4-FFF2-40B4-BE49-F238E27FC236}">
                <a16:creationId xmlns:a16="http://schemas.microsoft.com/office/drawing/2014/main" id="{07BB421E-E395-497D-9053-60B9094F6E84}"/>
              </a:ext>
            </a:extLst>
          </p:cNvPr>
          <p:cNvSpPr/>
          <p:nvPr/>
        </p:nvSpPr>
        <p:spPr>
          <a:xfrm rot="3699680" flipH="1">
            <a:off x="5197846" y="373168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8" name="箭號: 向右 167">
            <a:extLst>
              <a:ext uri="{FF2B5EF4-FFF2-40B4-BE49-F238E27FC236}">
                <a16:creationId xmlns:a16="http://schemas.microsoft.com/office/drawing/2014/main" id="{57D1A49A-36CD-4999-8D31-742B1F491D85}"/>
              </a:ext>
            </a:extLst>
          </p:cNvPr>
          <p:cNvSpPr/>
          <p:nvPr/>
        </p:nvSpPr>
        <p:spPr>
          <a:xfrm rot="18506026">
            <a:off x="7889039" y="914510"/>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935561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CB00237B-3A74-43DA-91D7-2D0EBD40192A}"/>
              </a:ext>
            </a:extLst>
          </p:cNvPr>
          <p:cNvSpPr>
            <a:spLocks noGrp="1"/>
          </p:cNvSpPr>
          <p:nvPr>
            <p:ph type="body" sz="quarter" idx="13"/>
          </p:nvPr>
        </p:nvSpPr>
        <p:spPr/>
        <p:txBody>
          <a:bodyPr/>
          <a:lstStyle/>
          <a:p>
            <a:r>
              <a:rPr lang="en-US" altLang="zh-TW" b="1" dirty="0"/>
              <a:t>Introduction</a:t>
            </a:r>
          </a:p>
          <a:p>
            <a:endParaRPr lang="zh-TW" altLang="en-US" dirty="0"/>
          </a:p>
        </p:txBody>
      </p:sp>
      <p:sp>
        <p:nvSpPr>
          <p:cNvPr id="5" name="文字版面配置區 4">
            <a:extLst>
              <a:ext uri="{FF2B5EF4-FFF2-40B4-BE49-F238E27FC236}">
                <a16:creationId xmlns:a16="http://schemas.microsoft.com/office/drawing/2014/main" id="{F182FB30-39E2-4A0C-89E2-06AD609DE3B3}"/>
              </a:ext>
            </a:extLst>
          </p:cNvPr>
          <p:cNvSpPr>
            <a:spLocks noGrp="1"/>
          </p:cNvSpPr>
          <p:nvPr>
            <p:ph type="body" sz="quarter" idx="14"/>
          </p:nvPr>
        </p:nvSpPr>
        <p:spPr/>
        <p:txBody>
          <a:bodyPr/>
          <a:lstStyle/>
          <a:p>
            <a:r>
              <a:rPr lang="en-US" altLang="zh-TW" dirty="0"/>
              <a:t>Fusion type  </a:t>
            </a:r>
            <a:endParaRPr lang="zh-TW" altLang="en-US" dirty="0"/>
          </a:p>
        </p:txBody>
      </p:sp>
      <p:sp>
        <p:nvSpPr>
          <p:cNvPr id="228" name="橢圓 227">
            <a:extLst>
              <a:ext uri="{FF2B5EF4-FFF2-40B4-BE49-F238E27FC236}">
                <a16:creationId xmlns:a16="http://schemas.microsoft.com/office/drawing/2014/main" id="{7A725A33-64FF-4DCB-9DAD-B80F8F1B5BA0}"/>
              </a:ext>
            </a:extLst>
          </p:cNvPr>
          <p:cNvSpPr/>
          <p:nvPr/>
        </p:nvSpPr>
        <p:spPr>
          <a:xfrm>
            <a:off x="1237538" y="5370631"/>
            <a:ext cx="389707" cy="375707"/>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9" name="橢圓 228">
            <a:extLst>
              <a:ext uri="{FF2B5EF4-FFF2-40B4-BE49-F238E27FC236}">
                <a16:creationId xmlns:a16="http://schemas.microsoft.com/office/drawing/2014/main" id="{7B39F945-0CEC-4893-A2DC-1E080C72ABCD}"/>
              </a:ext>
            </a:extLst>
          </p:cNvPr>
          <p:cNvSpPr/>
          <p:nvPr/>
        </p:nvSpPr>
        <p:spPr>
          <a:xfrm>
            <a:off x="1769708" y="5370631"/>
            <a:ext cx="389707" cy="375707"/>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0" name="橢圓 229">
            <a:extLst>
              <a:ext uri="{FF2B5EF4-FFF2-40B4-BE49-F238E27FC236}">
                <a16:creationId xmlns:a16="http://schemas.microsoft.com/office/drawing/2014/main" id="{3FE0E1EB-9688-4BD3-B1F3-1A6868E89E92}"/>
              </a:ext>
            </a:extLst>
          </p:cNvPr>
          <p:cNvSpPr/>
          <p:nvPr/>
        </p:nvSpPr>
        <p:spPr>
          <a:xfrm>
            <a:off x="2301878" y="5370631"/>
            <a:ext cx="389707" cy="375707"/>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4" name="橢圓 233">
            <a:extLst>
              <a:ext uri="{FF2B5EF4-FFF2-40B4-BE49-F238E27FC236}">
                <a16:creationId xmlns:a16="http://schemas.microsoft.com/office/drawing/2014/main" id="{BC09CEB2-3D94-4BCA-9E10-9EA2D46465B3}"/>
              </a:ext>
            </a:extLst>
          </p:cNvPr>
          <p:cNvSpPr/>
          <p:nvPr/>
        </p:nvSpPr>
        <p:spPr>
          <a:xfrm>
            <a:off x="1237538" y="4162107"/>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7" name="橢圓 236">
            <a:extLst>
              <a:ext uri="{FF2B5EF4-FFF2-40B4-BE49-F238E27FC236}">
                <a16:creationId xmlns:a16="http://schemas.microsoft.com/office/drawing/2014/main" id="{7E2CFBEA-636C-431F-8C1F-2A7CDF843A01}"/>
              </a:ext>
            </a:extLst>
          </p:cNvPr>
          <p:cNvSpPr/>
          <p:nvPr/>
        </p:nvSpPr>
        <p:spPr>
          <a:xfrm>
            <a:off x="1768811" y="4151814"/>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8" name="橢圓 237">
            <a:extLst>
              <a:ext uri="{FF2B5EF4-FFF2-40B4-BE49-F238E27FC236}">
                <a16:creationId xmlns:a16="http://schemas.microsoft.com/office/drawing/2014/main" id="{57E3ECE3-0C7C-4282-9A90-01B4B24E4C06}"/>
              </a:ext>
            </a:extLst>
          </p:cNvPr>
          <p:cNvSpPr/>
          <p:nvPr/>
        </p:nvSpPr>
        <p:spPr>
          <a:xfrm>
            <a:off x="1237538" y="3006654"/>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0" name="橢圓 239">
            <a:extLst>
              <a:ext uri="{FF2B5EF4-FFF2-40B4-BE49-F238E27FC236}">
                <a16:creationId xmlns:a16="http://schemas.microsoft.com/office/drawing/2014/main" id="{C12BBE74-2B98-4B84-83D0-EA5562699FE4}"/>
              </a:ext>
            </a:extLst>
          </p:cNvPr>
          <p:cNvSpPr/>
          <p:nvPr/>
        </p:nvSpPr>
        <p:spPr>
          <a:xfrm>
            <a:off x="1768811" y="3010991"/>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5" name="矩形: 圓角 284">
            <a:extLst>
              <a:ext uri="{FF2B5EF4-FFF2-40B4-BE49-F238E27FC236}">
                <a16:creationId xmlns:a16="http://schemas.microsoft.com/office/drawing/2014/main" id="{FF5169C6-F4E6-4D46-ADC5-3B0B593724E9}"/>
              </a:ext>
            </a:extLst>
          </p:cNvPr>
          <p:cNvSpPr/>
          <p:nvPr/>
        </p:nvSpPr>
        <p:spPr>
          <a:xfrm>
            <a:off x="2200694" y="1044867"/>
            <a:ext cx="1051778" cy="375707"/>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342" name="橢圓 341">
            <a:extLst>
              <a:ext uri="{FF2B5EF4-FFF2-40B4-BE49-F238E27FC236}">
                <a16:creationId xmlns:a16="http://schemas.microsoft.com/office/drawing/2014/main" id="{296835A8-7D3A-44B6-AA98-5EB513613D39}"/>
              </a:ext>
            </a:extLst>
          </p:cNvPr>
          <p:cNvSpPr/>
          <p:nvPr/>
        </p:nvSpPr>
        <p:spPr>
          <a:xfrm>
            <a:off x="2308086" y="4156562"/>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70" name="橢圓 369">
            <a:extLst>
              <a:ext uri="{FF2B5EF4-FFF2-40B4-BE49-F238E27FC236}">
                <a16:creationId xmlns:a16="http://schemas.microsoft.com/office/drawing/2014/main" id="{B03BC5A4-4BBF-4E72-9533-BA561843F79D}"/>
              </a:ext>
            </a:extLst>
          </p:cNvPr>
          <p:cNvSpPr/>
          <p:nvPr/>
        </p:nvSpPr>
        <p:spPr>
          <a:xfrm>
            <a:off x="2309281" y="3008823"/>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4" name="橢圓 403">
            <a:extLst>
              <a:ext uri="{FF2B5EF4-FFF2-40B4-BE49-F238E27FC236}">
                <a16:creationId xmlns:a16="http://schemas.microsoft.com/office/drawing/2014/main" id="{5B422579-7CD6-4F6F-8F39-4595B3703198}"/>
              </a:ext>
            </a:extLst>
          </p:cNvPr>
          <p:cNvSpPr/>
          <p:nvPr/>
        </p:nvSpPr>
        <p:spPr>
          <a:xfrm>
            <a:off x="2855718" y="5370631"/>
            <a:ext cx="389707" cy="375707"/>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5" name="橢圓 404">
            <a:extLst>
              <a:ext uri="{FF2B5EF4-FFF2-40B4-BE49-F238E27FC236}">
                <a16:creationId xmlns:a16="http://schemas.microsoft.com/office/drawing/2014/main" id="{63384898-8791-43DA-98DD-B5575E9F5875}"/>
              </a:ext>
            </a:extLst>
          </p:cNvPr>
          <p:cNvSpPr/>
          <p:nvPr/>
        </p:nvSpPr>
        <p:spPr>
          <a:xfrm>
            <a:off x="3387888" y="5370631"/>
            <a:ext cx="389707" cy="375707"/>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6" name="橢圓 405">
            <a:extLst>
              <a:ext uri="{FF2B5EF4-FFF2-40B4-BE49-F238E27FC236}">
                <a16:creationId xmlns:a16="http://schemas.microsoft.com/office/drawing/2014/main" id="{B9C483E8-DC41-40CA-A3E0-E2015AE97DB9}"/>
              </a:ext>
            </a:extLst>
          </p:cNvPr>
          <p:cNvSpPr/>
          <p:nvPr/>
        </p:nvSpPr>
        <p:spPr>
          <a:xfrm>
            <a:off x="3920059" y="5370631"/>
            <a:ext cx="389707" cy="375707"/>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7" name="橢圓 406">
            <a:extLst>
              <a:ext uri="{FF2B5EF4-FFF2-40B4-BE49-F238E27FC236}">
                <a16:creationId xmlns:a16="http://schemas.microsoft.com/office/drawing/2014/main" id="{97A8FA68-5F5F-491D-B1E6-6BF137D41992}"/>
              </a:ext>
            </a:extLst>
          </p:cNvPr>
          <p:cNvSpPr/>
          <p:nvPr/>
        </p:nvSpPr>
        <p:spPr>
          <a:xfrm>
            <a:off x="2855718" y="4162107"/>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8" name="橢圓 407">
            <a:extLst>
              <a:ext uri="{FF2B5EF4-FFF2-40B4-BE49-F238E27FC236}">
                <a16:creationId xmlns:a16="http://schemas.microsoft.com/office/drawing/2014/main" id="{EAC8B145-81F9-45ED-95F4-F2BBB16A9B6C}"/>
              </a:ext>
            </a:extLst>
          </p:cNvPr>
          <p:cNvSpPr/>
          <p:nvPr/>
        </p:nvSpPr>
        <p:spPr>
          <a:xfrm>
            <a:off x="3386991" y="4151814"/>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9" name="橢圓 408">
            <a:extLst>
              <a:ext uri="{FF2B5EF4-FFF2-40B4-BE49-F238E27FC236}">
                <a16:creationId xmlns:a16="http://schemas.microsoft.com/office/drawing/2014/main" id="{673C48F9-838C-4D3D-B3DA-AC24B04C9BB9}"/>
              </a:ext>
            </a:extLst>
          </p:cNvPr>
          <p:cNvSpPr/>
          <p:nvPr/>
        </p:nvSpPr>
        <p:spPr>
          <a:xfrm>
            <a:off x="2855718" y="3006654"/>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10" name="橢圓 409">
            <a:extLst>
              <a:ext uri="{FF2B5EF4-FFF2-40B4-BE49-F238E27FC236}">
                <a16:creationId xmlns:a16="http://schemas.microsoft.com/office/drawing/2014/main" id="{226CEDCD-7072-4A00-819A-50721F039FD7}"/>
              </a:ext>
            </a:extLst>
          </p:cNvPr>
          <p:cNvSpPr/>
          <p:nvPr/>
        </p:nvSpPr>
        <p:spPr>
          <a:xfrm>
            <a:off x="3386991" y="3010991"/>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1" name="橢圓 420">
            <a:extLst>
              <a:ext uri="{FF2B5EF4-FFF2-40B4-BE49-F238E27FC236}">
                <a16:creationId xmlns:a16="http://schemas.microsoft.com/office/drawing/2014/main" id="{E22152B7-D718-4607-A6EE-C43D6677423A}"/>
              </a:ext>
            </a:extLst>
          </p:cNvPr>
          <p:cNvSpPr/>
          <p:nvPr/>
        </p:nvSpPr>
        <p:spPr>
          <a:xfrm>
            <a:off x="3926266" y="4156562"/>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2" name="橢圓 421">
            <a:extLst>
              <a:ext uri="{FF2B5EF4-FFF2-40B4-BE49-F238E27FC236}">
                <a16:creationId xmlns:a16="http://schemas.microsoft.com/office/drawing/2014/main" id="{2563800A-2157-4706-B9BD-83193F03A338}"/>
              </a:ext>
            </a:extLst>
          </p:cNvPr>
          <p:cNvSpPr/>
          <p:nvPr/>
        </p:nvSpPr>
        <p:spPr>
          <a:xfrm>
            <a:off x="3927461" y="3008823"/>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3" name="群組 2">
            <a:extLst>
              <a:ext uri="{FF2B5EF4-FFF2-40B4-BE49-F238E27FC236}">
                <a16:creationId xmlns:a16="http://schemas.microsoft.com/office/drawing/2014/main" id="{A2105B67-1308-46D5-A499-911082C8B30F}"/>
              </a:ext>
            </a:extLst>
          </p:cNvPr>
          <p:cNvGrpSpPr/>
          <p:nvPr/>
        </p:nvGrpSpPr>
        <p:grpSpPr>
          <a:xfrm>
            <a:off x="1038674" y="1890700"/>
            <a:ext cx="3477784" cy="494732"/>
            <a:chOff x="1041399" y="2037741"/>
            <a:chExt cx="3477784" cy="494732"/>
          </a:xfrm>
        </p:grpSpPr>
        <p:sp>
          <p:nvSpPr>
            <p:cNvPr id="201" name="矩形: 圓角 200">
              <a:extLst>
                <a:ext uri="{FF2B5EF4-FFF2-40B4-BE49-F238E27FC236}">
                  <a16:creationId xmlns:a16="http://schemas.microsoft.com/office/drawing/2014/main" id="{780E04A8-A10C-499D-97A5-CD8D55DFD509}"/>
                </a:ext>
              </a:extLst>
            </p:cNvPr>
            <p:cNvSpPr/>
            <p:nvPr/>
          </p:nvSpPr>
          <p:spPr>
            <a:xfrm>
              <a:off x="1041399" y="2037741"/>
              <a:ext cx="3477784" cy="494732"/>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1" name="橢圓 150">
              <a:extLst>
                <a:ext uri="{FF2B5EF4-FFF2-40B4-BE49-F238E27FC236}">
                  <a16:creationId xmlns:a16="http://schemas.microsoft.com/office/drawing/2014/main" id="{59DA1972-8D3C-42AB-9BF4-1EA6CDFAD653}"/>
                </a:ext>
              </a:extLst>
            </p:cNvPr>
            <p:cNvSpPr/>
            <p:nvPr/>
          </p:nvSpPr>
          <p:spPr>
            <a:xfrm>
              <a:off x="1237538" y="2087770"/>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3" name="橢圓 152">
              <a:extLst>
                <a:ext uri="{FF2B5EF4-FFF2-40B4-BE49-F238E27FC236}">
                  <a16:creationId xmlns:a16="http://schemas.microsoft.com/office/drawing/2014/main" id="{C55DE64A-19D9-45F7-A2A6-22F4EC9866EE}"/>
                </a:ext>
              </a:extLst>
            </p:cNvPr>
            <p:cNvSpPr/>
            <p:nvPr/>
          </p:nvSpPr>
          <p:spPr>
            <a:xfrm>
              <a:off x="1768811" y="2092107"/>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5" name="橢圓 154">
              <a:extLst>
                <a:ext uri="{FF2B5EF4-FFF2-40B4-BE49-F238E27FC236}">
                  <a16:creationId xmlns:a16="http://schemas.microsoft.com/office/drawing/2014/main" id="{4F539996-42A4-406F-99BF-5F54C87AC132}"/>
                </a:ext>
              </a:extLst>
            </p:cNvPr>
            <p:cNvSpPr/>
            <p:nvPr/>
          </p:nvSpPr>
          <p:spPr>
            <a:xfrm>
              <a:off x="2309281" y="2089938"/>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8" name="橢圓 157">
              <a:extLst>
                <a:ext uri="{FF2B5EF4-FFF2-40B4-BE49-F238E27FC236}">
                  <a16:creationId xmlns:a16="http://schemas.microsoft.com/office/drawing/2014/main" id="{0840546F-8618-4CED-ADD8-8186EFF5ED8F}"/>
                </a:ext>
              </a:extLst>
            </p:cNvPr>
            <p:cNvSpPr/>
            <p:nvPr/>
          </p:nvSpPr>
          <p:spPr>
            <a:xfrm>
              <a:off x="2855718" y="2087770"/>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0" name="橢圓 159">
              <a:extLst>
                <a:ext uri="{FF2B5EF4-FFF2-40B4-BE49-F238E27FC236}">
                  <a16:creationId xmlns:a16="http://schemas.microsoft.com/office/drawing/2014/main" id="{7BEBE763-DCF7-44E6-B9C3-01E7C4AA2216}"/>
                </a:ext>
              </a:extLst>
            </p:cNvPr>
            <p:cNvSpPr/>
            <p:nvPr/>
          </p:nvSpPr>
          <p:spPr>
            <a:xfrm>
              <a:off x="3386991" y="2092107"/>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4" name="橢圓 163">
              <a:extLst>
                <a:ext uri="{FF2B5EF4-FFF2-40B4-BE49-F238E27FC236}">
                  <a16:creationId xmlns:a16="http://schemas.microsoft.com/office/drawing/2014/main" id="{5ED5870E-92DA-4013-B672-B5552DBF40B6}"/>
                </a:ext>
              </a:extLst>
            </p:cNvPr>
            <p:cNvSpPr/>
            <p:nvPr/>
          </p:nvSpPr>
          <p:spPr>
            <a:xfrm>
              <a:off x="3927461" y="2089938"/>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622" name="文字方塊 621">
            <a:extLst>
              <a:ext uri="{FF2B5EF4-FFF2-40B4-BE49-F238E27FC236}">
                <a16:creationId xmlns:a16="http://schemas.microsoft.com/office/drawing/2014/main" id="{12310FA0-B3B5-444F-9149-7367ED4E6F27}"/>
              </a:ext>
            </a:extLst>
          </p:cNvPr>
          <p:cNvSpPr txBox="1"/>
          <p:nvPr/>
        </p:nvSpPr>
        <p:spPr>
          <a:xfrm>
            <a:off x="8091598" y="1316804"/>
            <a:ext cx="4032386" cy="3127138"/>
          </a:xfrm>
          <a:prstGeom prst="rect">
            <a:avLst/>
          </a:prstGeom>
          <a:noFill/>
        </p:spPr>
        <p:txBody>
          <a:bodyPr wrap="square" rtlCol="0">
            <a:spAutoFit/>
          </a:bodyPr>
          <a:lstStyle/>
          <a:p>
            <a:r>
              <a:rPr lang="en-US" altLang="zh-TW" sz="2000" b="1" dirty="0"/>
              <a:t>Intermediate fusion</a:t>
            </a:r>
          </a:p>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Marginal representations of each modality are learned to discover within-modality correlations before using these to either learn joint representations or make prediction directly</a:t>
            </a:r>
          </a:p>
          <a:p>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en-US" altLang="zh-TW" b="1" dirty="0"/>
              <a:t>Two type</a:t>
            </a:r>
          </a:p>
          <a:p>
            <a:pPr indent="-285750">
              <a:lnSpc>
                <a:spcPct val="150000"/>
              </a:lnSpc>
              <a:buFont typeface="Arial" panose="020B0604020202020204" pitchFamily="34" charset="0"/>
              <a:buChar char="−"/>
            </a:pPr>
            <a:r>
              <a:rPr lang="en-US" altLang="zh-TW" dirty="0"/>
              <a:t>Joint intermediate fusion(right)</a:t>
            </a:r>
          </a:p>
          <a:p>
            <a:pPr indent="-285750">
              <a:lnSpc>
                <a:spcPct val="150000"/>
              </a:lnSpc>
              <a:buFont typeface="Arial" panose="020B0604020202020204" pitchFamily="34" charset="0"/>
              <a:buChar char="−"/>
            </a:pPr>
            <a:r>
              <a:rPr lang="en-US" altLang="zh-TW" dirty="0"/>
              <a:t>marginal intermediate fusion(left)</a:t>
            </a:r>
          </a:p>
        </p:txBody>
      </p:sp>
      <p:sp>
        <p:nvSpPr>
          <p:cNvPr id="851" name="矩形: 圓角 850">
            <a:extLst>
              <a:ext uri="{FF2B5EF4-FFF2-40B4-BE49-F238E27FC236}">
                <a16:creationId xmlns:a16="http://schemas.microsoft.com/office/drawing/2014/main" id="{B7CB44F4-A110-4061-8F75-AA55FC6DCF7B}"/>
              </a:ext>
            </a:extLst>
          </p:cNvPr>
          <p:cNvSpPr/>
          <p:nvPr/>
        </p:nvSpPr>
        <p:spPr>
          <a:xfrm>
            <a:off x="5275118" y="3211927"/>
            <a:ext cx="2276734"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852" name="矩形: 圓角 851">
            <a:extLst>
              <a:ext uri="{FF2B5EF4-FFF2-40B4-BE49-F238E27FC236}">
                <a16:creationId xmlns:a16="http://schemas.microsoft.com/office/drawing/2014/main" id="{E531D274-AB6E-4997-AE93-4F77612D7735}"/>
              </a:ext>
            </a:extLst>
          </p:cNvPr>
          <p:cNvSpPr/>
          <p:nvPr/>
        </p:nvSpPr>
        <p:spPr>
          <a:xfrm>
            <a:off x="5275118" y="2183787"/>
            <a:ext cx="2276734"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73" name="矩形: 圓角 772">
            <a:extLst>
              <a:ext uri="{FF2B5EF4-FFF2-40B4-BE49-F238E27FC236}">
                <a16:creationId xmlns:a16="http://schemas.microsoft.com/office/drawing/2014/main" id="{C2024FC3-F034-4242-AE88-77BBACBB131F}"/>
              </a:ext>
            </a:extLst>
          </p:cNvPr>
          <p:cNvSpPr/>
          <p:nvPr/>
        </p:nvSpPr>
        <p:spPr>
          <a:xfrm>
            <a:off x="5872446" y="1196070"/>
            <a:ext cx="1083508" cy="347359"/>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774" name="橢圓 773">
            <a:extLst>
              <a:ext uri="{FF2B5EF4-FFF2-40B4-BE49-F238E27FC236}">
                <a16:creationId xmlns:a16="http://schemas.microsoft.com/office/drawing/2014/main" id="{46B2A485-3101-4AFC-8AB3-797058EDBA1C}"/>
              </a:ext>
            </a:extLst>
          </p:cNvPr>
          <p:cNvSpPr/>
          <p:nvPr/>
        </p:nvSpPr>
        <p:spPr>
          <a:xfrm>
            <a:off x="4875016" y="5327005"/>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75" name="橢圓 774">
            <a:extLst>
              <a:ext uri="{FF2B5EF4-FFF2-40B4-BE49-F238E27FC236}">
                <a16:creationId xmlns:a16="http://schemas.microsoft.com/office/drawing/2014/main" id="{1CBD1C85-4E5A-40B5-858C-3D9D8E554B51}"/>
              </a:ext>
            </a:extLst>
          </p:cNvPr>
          <p:cNvSpPr/>
          <p:nvPr/>
        </p:nvSpPr>
        <p:spPr>
          <a:xfrm>
            <a:off x="5410162" y="5327005"/>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76" name="橢圓 775">
            <a:extLst>
              <a:ext uri="{FF2B5EF4-FFF2-40B4-BE49-F238E27FC236}">
                <a16:creationId xmlns:a16="http://schemas.microsoft.com/office/drawing/2014/main" id="{8927FF09-E6A0-4C7A-B00B-4E781680F9BB}"/>
              </a:ext>
            </a:extLst>
          </p:cNvPr>
          <p:cNvSpPr/>
          <p:nvPr/>
        </p:nvSpPr>
        <p:spPr>
          <a:xfrm>
            <a:off x="5945308" y="5327005"/>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77" name="橢圓 776">
            <a:extLst>
              <a:ext uri="{FF2B5EF4-FFF2-40B4-BE49-F238E27FC236}">
                <a16:creationId xmlns:a16="http://schemas.microsoft.com/office/drawing/2014/main" id="{B8EE55DD-6541-4720-94D4-6750D8A4978C}"/>
              </a:ext>
            </a:extLst>
          </p:cNvPr>
          <p:cNvSpPr/>
          <p:nvPr/>
        </p:nvSpPr>
        <p:spPr>
          <a:xfrm>
            <a:off x="4872391" y="4258735"/>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78" name="橢圓 777">
            <a:extLst>
              <a:ext uri="{FF2B5EF4-FFF2-40B4-BE49-F238E27FC236}">
                <a16:creationId xmlns:a16="http://schemas.microsoft.com/office/drawing/2014/main" id="{CD285E60-DF2C-4639-9C41-AF4AA9548578}"/>
              </a:ext>
            </a:extLst>
          </p:cNvPr>
          <p:cNvSpPr/>
          <p:nvPr/>
        </p:nvSpPr>
        <p:spPr>
          <a:xfrm>
            <a:off x="5406635" y="4247999"/>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85" name="橢圓 784">
            <a:extLst>
              <a:ext uri="{FF2B5EF4-FFF2-40B4-BE49-F238E27FC236}">
                <a16:creationId xmlns:a16="http://schemas.microsoft.com/office/drawing/2014/main" id="{DA7DE087-3B66-49A7-B94C-E8F68CD5765A}"/>
              </a:ext>
            </a:extLst>
          </p:cNvPr>
          <p:cNvSpPr/>
          <p:nvPr/>
        </p:nvSpPr>
        <p:spPr>
          <a:xfrm>
            <a:off x="5948925" y="4252951"/>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89" name="橢圓 788">
            <a:extLst>
              <a:ext uri="{FF2B5EF4-FFF2-40B4-BE49-F238E27FC236}">
                <a16:creationId xmlns:a16="http://schemas.microsoft.com/office/drawing/2014/main" id="{C5CA8D55-D277-4D5D-B95E-815082251D4E}"/>
              </a:ext>
            </a:extLst>
          </p:cNvPr>
          <p:cNvSpPr/>
          <p:nvPr/>
        </p:nvSpPr>
        <p:spPr>
          <a:xfrm>
            <a:off x="6502245" y="5327005"/>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90" name="橢圓 789">
            <a:extLst>
              <a:ext uri="{FF2B5EF4-FFF2-40B4-BE49-F238E27FC236}">
                <a16:creationId xmlns:a16="http://schemas.microsoft.com/office/drawing/2014/main" id="{8754DEB1-C584-4F2F-A472-B2BC20E7379A}"/>
              </a:ext>
            </a:extLst>
          </p:cNvPr>
          <p:cNvSpPr/>
          <p:nvPr/>
        </p:nvSpPr>
        <p:spPr>
          <a:xfrm>
            <a:off x="7037391" y="5327005"/>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91" name="橢圓 790">
            <a:extLst>
              <a:ext uri="{FF2B5EF4-FFF2-40B4-BE49-F238E27FC236}">
                <a16:creationId xmlns:a16="http://schemas.microsoft.com/office/drawing/2014/main" id="{CCB9E863-4880-4414-8EF3-679FCDD650FC}"/>
              </a:ext>
            </a:extLst>
          </p:cNvPr>
          <p:cNvSpPr/>
          <p:nvPr/>
        </p:nvSpPr>
        <p:spPr>
          <a:xfrm>
            <a:off x="7572537" y="5327005"/>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92" name="橢圓 791">
            <a:extLst>
              <a:ext uri="{FF2B5EF4-FFF2-40B4-BE49-F238E27FC236}">
                <a16:creationId xmlns:a16="http://schemas.microsoft.com/office/drawing/2014/main" id="{AC65FBF3-FFE4-4B39-A969-7907A3252FE6}"/>
              </a:ext>
            </a:extLst>
          </p:cNvPr>
          <p:cNvSpPr/>
          <p:nvPr/>
        </p:nvSpPr>
        <p:spPr>
          <a:xfrm>
            <a:off x="6499620" y="4258735"/>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93" name="橢圓 792">
            <a:extLst>
              <a:ext uri="{FF2B5EF4-FFF2-40B4-BE49-F238E27FC236}">
                <a16:creationId xmlns:a16="http://schemas.microsoft.com/office/drawing/2014/main" id="{133978EB-603A-47B4-9811-9E59C4174756}"/>
              </a:ext>
            </a:extLst>
          </p:cNvPr>
          <p:cNvSpPr/>
          <p:nvPr/>
        </p:nvSpPr>
        <p:spPr>
          <a:xfrm>
            <a:off x="7033864" y="4247999"/>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0" name="橢圓 799">
            <a:extLst>
              <a:ext uri="{FF2B5EF4-FFF2-40B4-BE49-F238E27FC236}">
                <a16:creationId xmlns:a16="http://schemas.microsoft.com/office/drawing/2014/main" id="{3C271D2C-600A-488B-B88D-E4AA67FE0E3C}"/>
              </a:ext>
            </a:extLst>
          </p:cNvPr>
          <p:cNvSpPr/>
          <p:nvPr/>
        </p:nvSpPr>
        <p:spPr>
          <a:xfrm>
            <a:off x="7576154" y="4252951"/>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4" name="橢圓 803">
            <a:extLst>
              <a:ext uri="{FF2B5EF4-FFF2-40B4-BE49-F238E27FC236}">
                <a16:creationId xmlns:a16="http://schemas.microsoft.com/office/drawing/2014/main" id="{75F9A5A3-5F59-4AB0-BB85-D2C281E5F1E5}"/>
              </a:ext>
            </a:extLst>
          </p:cNvPr>
          <p:cNvSpPr/>
          <p:nvPr/>
        </p:nvSpPr>
        <p:spPr>
          <a:xfrm>
            <a:off x="5404457" y="3244769"/>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5" name="橢圓 804">
            <a:extLst>
              <a:ext uri="{FF2B5EF4-FFF2-40B4-BE49-F238E27FC236}">
                <a16:creationId xmlns:a16="http://schemas.microsoft.com/office/drawing/2014/main" id="{644C4096-7609-48C5-A9BC-121E2EA9E758}"/>
              </a:ext>
            </a:extLst>
          </p:cNvPr>
          <p:cNvSpPr/>
          <p:nvPr/>
        </p:nvSpPr>
        <p:spPr>
          <a:xfrm>
            <a:off x="5945308" y="3241066"/>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6" name="橢圓 805">
            <a:extLst>
              <a:ext uri="{FF2B5EF4-FFF2-40B4-BE49-F238E27FC236}">
                <a16:creationId xmlns:a16="http://schemas.microsoft.com/office/drawing/2014/main" id="{B5F32E18-244D-42C8-A4E8-2D9B5E9FC589}"/>
              </a:ext>
            </a:extLst>
          </p:cNvPr>
          <p:cNvSpPr/>
          <p:nvPr/>
        </p:nvSpPr>
        <p:spPr>
          <a:xfrm>
            <a:off x="6486159" y="3237362"/>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7" name="橢圓 806">
            <a:extLst>
              <a:ext uri="{FF2B5EF4-FFF2-40B4-BE49-F238E27FC236}">
                <a16:creationId xmlns:a16="http://schemas.microsoft.com/office/drawing/2014/main" id="{061EA2AF-9C4B-40B0-B716-27703DDA84E7}"/>
              </a:ext>
            </a:extLst>
          </p:cNvPr>
          <p:cNvSpPr/>
          <p:nvPr/>
        </p:nvSpPr>
        <p:spPr>
          <a:xfrm>
            <a:off x="7027009" y="3237362"/>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32" name="橢圓 831">
            <a:extLst>
              <a:ext uri="{FF2B5EF4-FFF2-40B4-BE49-F238E27FC236}">
                <a16:creationId xmlns:a16="http://schemas.microsoft.com/office/drawing/2014/main" id="{7973D8BF-08B3-4F20-971C-860895BB3DED}"/>
              </a:ext>
            </a:extLst>
          </p:cNvPr>
          <p:cNvSpPr/>
          <p:nvPr/>
        </p:nvSpPr>
        <p:spPr>
          <a:xfrm>
            <a:off x="5658861" y="2237971"/>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33" name="橢圓 832">
            <a:extLst>
              <a:ext uri="{FF2B5EF4-FFF2-40B4-BE49-F238E27FC236}">
                <a16:creationId xmlns:a16="http://schemas.microsoft.com/office/drawing/2014/main" id="{3151CF1D-30CA-4E56-B826-3E8847060115}"/>
              </a:ext>
            </a:extLst>
          </p:cNvPr>
          <p:cNvSpPr/>
          <p:nvPr/>
        </p:nvSpPr>
        <p:spPr>
          <a:xfrm>
            <a:off x="6201537" y="2237971"/>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34" name="橢圓 833">
            <a:extLst>
              <a:ext uri="{FF2B5EF4-FFF2-40B4-BE49-F238E27FC236}">
                <a16:creationId xmlns:a16="http://schemas.microsoft.com/office/drawing/2014/main" id="{D96878C0-9965-437D-B0BE-7165410078E6}"/>
              </a:ext>
            </a:extLst>
          </p:cNvPr>
          <p:cNvSpPr/>
          <p:nvPr/>
        </p:nvSpPr>
        <p:spPr>
          <a:xfrm>
            <a:off x="6744213" y="2237971"/>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69" name="箭號: 向右 268">
            <a:extLst>
              <a:ext uri="{FF2B5EF4-FFF2-40B4-BE49-F238E27FC236}">
                <a16:creationId xmlns:a16="http://schemas.microsoft.com/office/drawing/2014/main" id="{AC2B4DF1-C78F-4EC7-8F76-049BAA955604}"/>
              </a:ext>
            </a:extLst>
          </p:cNvPr>
          <p:cNvSpPr/>
          <p:nvPr/>
        </p:nvSpPr>
        <p:spPr>
          <a:xfrm rot="16200000">
            <a:off x="1714405" y="3645109"/>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2" name="箭號: 向右 271">
            <a:extLst>
              <a:ext uri="{FF2B5EF4-FFF2-40B4-BE49-F238E27FC236}">
                <a16:creationId xmlns:a16="http://schemas.microsoft.com/office/drawing/2014/main" id="{2C22232D-11E7-4F39-B728-0258B90AD15D}"/>
              </a:ext>
            </a:extLst>
          </p:cNvPr>
          <p:cNvSpPr/>
          <p:nvPr/>
        </p:nvSpPr>
        <p:spPr>
          <a:xfrm rot="16200000">
            <a:off x="3331389" y="3645109"/>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3" name="箭號: 向右 272">
            <a:extLst>
              <a:ext uri="{FF2B5EF4-FFF2-40B4-BE49-F238E27FC236}">
                <a16:creationId xmlns:a16="http://schemas.microsoft.com/office/drawing/2014/main" id="{30CE75AE-66A2-433F-886C-F3AA08FC5936}"/>
              </a:ext>
            </a:extLst>
          </p:cNvPr>
          <p:cNvSpPr/>
          <p:nvPr/>
        </p:nvSpPr>
        <p:spPr>
          <a:xfrm rot="16200000">
            <a:off x="3331389" y="485010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4" name="箭號: 向右 273">
            <a:extLst>
              <a:ext uri="{FF2B5EF4-FFF2-40B4-BE49-F238E27FC236}">
                <a16:creationId xmlns:a16="http://schemas.microsoft.com/office/drawing/2014/main" id="{99448800-D001-48F8-9B09-A29E2421D84B}"/>
              </a:ext>
            </a:extLst>
          </p:cNvPr>
          <p:cNvSpPr/>
          <p:nvPr/>
        </p:nvSpPr>
        <p:spPr>
          <a:xfrm rot="16200000">
            <a:off x="1714095" y="485010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5" name="箭號: 向右 274">
            <a:extLst>
              <a:ext uri="{FF2B5EF4-FFF2-40B4-BE49-F238E27FC236}">
                <a16:creationId xmlns:a16="http://schemas.microsoft.com/office/drawing/2014/main" id="{5CF4E3FF-4FE8-4273-AA01-CFB6709B492B}"/>
              </a:ext>
            </a:extLst>
          </p:cNvPr>
          <p:cNvSpPr/>
          <p:nvPr/>
        </p:nvSpPr>
        <p:spPr>
          <a:xfrm rot="18015709">
            <a:off x="1908850" y="2558168"/>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7" name="箭號: 向右 276">
            <a:extLst>
              <a:ext uri="{FF2B5EF4-FFF2-40B4-BE49-F238E27FC236}">
                <a16:creationId xmlns:a16="http://schemas.microsoft.com/office/drawing/2014/main" id="{2EC846F8-D53B-439C-8DDF-B3480B604814}"/>
              </a:ext>
            </a:extLst>
          </p:cNvPr>
          <p:cNvSpPr/>
          <p:nvPr/>
        </p:nvSpPr>
        <p:spPr>
          <a:xfrm rot="16200000">
            <a:off x="2482490" y="160736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8" name="箭號: 向右 277">
            <a:extLst>
              <a:ext uri="{FF2B5EF4-FFF2-40B4-BE49-F238E27FC236}">
                <a16:creationId xmlns:a16="http://schemas.microsoft.com/office/drawing/2014/main" id="{80DAC9FB-C4A2-4D72-AF82-FC174328944A}"/>
              </a:ext>
            </a:extLst>
          </p:cNvPr>
          <p:cNvSpPr/>
          <p:nvPr/>
        </p:nvSpPr>
        <p:spPr>
          <a:xfrm rot="16200000">
            <a:off x="5353866" y="485010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9" name="箭號: 向右 278">
            <a:extLst>
              <a:ext uri="{FF2B5EF4-FFF2-40B4-BE49-F238E27FC236}">
                <a16:creationId xmlns:a16="http://schemas.microsoft.com/office/drawing/2014/main" id="{DDB71B3A-F245-4A92-9750-FC0B8418F79F}"/>
              </a:ext>
            </a:extLst>
          </p:cNvPr>
          <p:cNvSpPr/>
          <p:nvPr/>
        </p:nvSpPr>
        <p:spPr>
          <a:xfrm rot="16200000">
            <a:off x="6976418" y="485010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1" name="箭號: 向右 280">
            <a:extLst>
              <a:ext uri="{FF2B5EF4-FFF2-40B4-BE49-F238E27FC236}">
                <a16:creationId xmlns:a16="http://schemas.microsoft.com/office/drawing/2014/main" id="{06867A12-97FC-49EC-A3E2-63953B4E0042}"/>
              </a:ext>
            </a:extLst>
          </p:cNvPr>
          <p:cNvSpPr/>
          <p:nvPr/>
        </p:nvSpPr>
        <p:spPr>
          <a:xfrm rot="16200000">
            <a:off x="6166951" y="2819690"/>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2" name="箭號: 向右 281">
            <a:extLst>
              <a:ext uri="{FF2B5EF4-FFF2-40B4-BE49-F238E27FC236}">
                <a16:creationId xmlns:a16="http://schemas.microsoft.com/office/drawing/2014/main" id="{383ECBB8-904E-482E-92A9-4E20F412133B}"/>
              </a:ext>
            </a:extLst>
          </p:cNvPr>
          <p:cNvSpPr/>
          <p:nvPr/>
        </p:nvSpPr>
        <p:spPr>
          <a:xfrm rot="16200000">
            <a:off x="6166951" y="1744989"/>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3" name="箭號: 向右 282">
            <a:extLst>
              <a:ext uri="{FF2B5EF4-FFF2-40B4-BE49-F238E27FC236}">
                <a16:creationId xmlns:a16="http://schemas.microsoft.com/office/drawing/2014/main" id="{1C0CBA8E-5848-48E7-8A5D-5C3E1F978DD3}"/>
              </a:ext>
            </a:extLst>
          </p:cNvPr>
          <p:cNvSpPr/>
          <p:nvPr/>
        </p:nvSpPr>
        <p:spPr>
          <a:xfrm rot="18382092">
            <a:off x="5500829" y="3826426"/>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4" name="箭號: 向右 283">
            <a:extLst>
              <a:ext uri="{FF2B5EF4-FFF2-40B4-BE49-F238E27FC236}">
                <a16:creationId xmlns:a16="http://schemas.microsoft.com/office/drawing/2014/main" id="{8B6ADBE0-8147-4399-AB8D-50CAD4F0EBAB}"/>
              </a:ext>
            </a:extLst>
          </p:cNvPr>
          <p:cNvSpPr/>
          <p:nvPr/>
        </p:nvSpPr>
        <p:spPr>
          <a:xfrm rot="3217908" flipH="1">
            <a:off x="6841661" y="3826425"/>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7" name="箭號: 向右 66">
            <a:extLst>
              <a:ext uri="{FF2B5EF4-FFF2-40B4-BE49-F238E27FC236}">
                <a16:creationId xmlns:a16="http://schemas.microsoft.com/office/drawing/2014/main" id="{D1D77391-65C9-4931-B37A-3539B0CDDB2E}"/>
              </a:ext>
            </a:extLst>
          </p:cNvPr>
          <p:cNvSpPr/>
          <p:nvPr/>
        </p:nvSpPr>
        <p:spPr>
          <a:xfrm rot="3584291" flipH="1">
            <a:off x="3182182" y="2558168"/>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845070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CB00237B-3A74-43DA-91D7-2D0EBD40192A}"/>
              </a:ext>
            </a:extLst>
          </p:cNvPr>
          <p:cNvSpPr>
            <a:spLocks noGrp="1"/>
          </p:cNvSpPr>
          <p:nvPr>
            <p:ph type="body" sz="quarter" idx="13"/>
          </p:nvPr>
        </p:nvSpPr>
        <p:spPr/>
        <p:txBody>
          <a:bodyPr/>
          <a:lstStyle/>
          <a:p>
            <a:r>
              <a:rPr lang="en-US" altLang="zh-TW" b="1" dirty="0"/>
              <a:t>Introduction</a:t>
            </a:r>
          </a:p>
          <a:p>
            <a:endParaRPr lang="zh-TW" altLang="en-US" dirty="0"/>
          </a:p>
        </p:txBody>
      </p:sp>
      <p:sp>
        <p:nvSpPr>
          <p:cNvPr id="5" name="文字版面配置區 4">
            <a:extLst>
              <a:ext uri="{FF2B5EF4-FFF2-40B4-BE49-F238E27FC236}">
                <a16:creationId xmlns:a16="http://schemas.microsoft.com/office/drawing/2014/main" id="{F182FB30-39E2-4A0C-89E2-06AD609DE3B3}"/>
              </a:ext>
            </a:extLst>
          </p:cNvPr>
          <p:cNvSpPr>
            <a:spLocks noGrp="1"/>
          </p:cNvSpPr>
          <p:nvPr>
            <p:ph type="body" sz="quarter" idx="14"/>
          </p:nvPr>
        </p:nvSpPr>
        <p:spPr/>
        <p:txBody>
          <a:bodyPr/>
          <a:lstStyle/>
          <a:p>
            <a:r>
              <a:rPr lang="en-US" altLang="zh-TW" dirty="0"/>
              <a:t>Fusion type  </a:t>
            </a:r>
            <a:endParaRPr lang="zh-TW" altLang="en-US" dirty="0"/>
          </a:p>
        </p:txBody>
      </p:sp>
      <p:sp>
        <p:nvSpPr>
          <p:cNvPr id="228" name="橢圓 227">
            <a:extLst>
              <a:ext uri="{FF2B5EF4-FFF2-40B4-BE49-F238E27FC236}">
                <a16:creationId xmlns:a16="http://schemas.microsoft.com/office/drawing/2014/main" id="{7A725A33-64FF-4DCB-9DAD-B80F8F1B5BA0}"/>
              </a:ext>
            </a:extLst>
          </p:cNvPr>
          <p:cNvSpPr/>
          <p:nvPr/>
        </p:nvSpPr>
        <p:spPr>
          <a:xfrm>
            <a:off x="1237538" y="5370631"/>
            <a:ext cx="389707" cy="375707"/>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9" name="橢圓 228">
            <a:extLst>
              <a:ext uri="{FF2B5EF4-FFF2-40B4-BE49-F238E27FC236}">
                <a16:creationId xmlns:a16="http://schemas.microsoft.com/office/drawing/2014/main" id="{7B39F945-0CEC-4893-A2DC-1E080C72ABCD}"/>
              </a:ext>
            </a:extLst>
          </p:cNvPr>
          <p:cNvSpPr/>
          <p:nvPr/>
        </p:nvSpPr>
        <p:spPr>
          <a:xfrm>
            <a:off x="1769708" y="5370631"/>
            <a:ext cx="389707" cy="375707"/>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0" name="橢圓 229">
            <a:extLst>
              <a:ext uri="{FF2B5EF4-FFF2-40B4-BE49-F238E27FC236}">
                <a16:creationId xmlns:a16="http://schemas.microsoft.com/office/drawing/2014/main" id="{3FE0E1EB-9688-4BD3-B1F3-1A6868E89E92}"/>
              </a:ext>
            </a:extLst>
          </p:cNvPr>
          <p:cNvSpPr/>
          <p:nvPr/>
        </p:nvSpPr>
        <p:spPr>
          <a:xfrm>
            <a:off x="2301878" y="5370631"/>
            <a:ext cx="389707" cy="375707"/>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4" name="橢圓 233">
            <a:extLst>
              <a:ext uri="{FF2B5EF4-FFF2-40B4-BE49-F238E27FC236}">
                <a16:creationId xmlns:a16="http://schemas.microsoft.com/office/drawing/2014/main" id="{BC09CEB2-3D94-4BCA-9E10-9EA2D46465B3}"/>
              </a:ext>
            </a:extLst>
          </p:cNvPr>
          <p:cNvSpPr/>
          <p:nvPr/>
        </p:nvSpPr>
        <p:spPr>
          <a:xfrm>
            <a:off x="1237538" y="4162107"/>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7" name="橢圓 236">
            <a:extLst>
              <a:ext uri="{FF2B5EF4-FFF2-40B4-BE49-F238E27FC236}">
                <a16:creationId xmlns:a16="http://schemas.microsoft.com/office/drawing/2014/main" id="{7E2CFBEA-636C-431F-8C1F-2A7CDF843A01}"/>
              </a:ext>
            </a:extLst>
          </p:cNvPr>
          <p:cNvSpPr/>
          <p:nvPr/>
        </p:nvSpPr>
        <p:spPr>
          <a:xfrm>
            <a:off x="1768811" y="4151814"/>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8" name="橢圓 237">
            <a:extLst>
              <a:ext uri="{FF2B5EF4-FFF2-40B4-BE49-F238E27FC236}">
                <a16:creationId xmlns:a16="http://schemas.microsoft.com/office/drawing/2014/main" id="{57E3ECE3-0C7C-4282-9A90-01B4B24E4C06}"/>
              </a:ext>
            </a:extLst>
          </p:cNvPr>
          <p:cNvSpPr/>
          <p:nvPr/>
        </p:nvSpPr>
        <p:spPr>
          <a:xfrm>
            <a:off x="1237538" y="3006654"/>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0" name="橢圓 239">
            <a:extLst>
              <a:ext uri="{FF2B5EF4-FFF2-40B4-BE49-F238E27FC236}">
                <a16:creationId xmlns:a16="http://schemas.microsoft.com/office/drawing/2014/main" id="{C12BBE74-2B98-4B84-83D0-EA5562699FE4}"/>
              </a:ext>
            </a:extLst>
          </p:cNvPr>
          <p:cNvSpPr/>
          <p:nvPr/>
        </p:nvSpPr>
        <p:spPr>
          <a:xfrm>
            <a:off x="1768811" y="3010991"/>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5" name="矩形: 圓角 284">
            <a:extLst>
              <a:ext uri="{FF2B5EF4-FFF2-40B4-BE49-F238E27FC236}">
                <a16:creationId xmlns:a16="http://schemas.microsoft.com/office/drawing/2014/main" id="{FF5169C6-F4E6-4D46-ADC5-3B0B593724E9}"/>
              </a:ext>
            </a:extLst>
          </p:cNvPr>
          <p:cNvSpPr/>
          <p:nvPr/>
        </p:nvSpPr>
        <p:spPr>
          <a:xfrm>
            <a:off x="2200694" y="1044867"/>
            <a:ext cx="1051778" cy="375707"/>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342" name="橢圓 341">
            <a:extLst>
              <a:ext uri="{FF2B5EF4-FFF2-40B4-BE49-F238E27FC236}">
                <a16:creationId xmlns:a16="http://schemas.microsoft.com/office/drawing/2014/main" id="{296835A8-7D3A-44B6-AA98-5EB513613D39}"/>
              </a:ext>
            </a:extLst>
          </p:cNvPr>
          <p:cNvSpPr/>
          <p:nvPr/>
        </p:nvSpPr>
        <p:spPr>
          <a:xfrm>
            <a:off x="2308086" y="4156562"/>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70" name="橢圓 369">
            <a:extLst>
              <a:ext uri="{FF2B5EF4-FFF2-40B4-BE49-F238E27FC236}">
                <a16:creationId xmlns:a16="http://schemas.microsoft.com/office/drawing/2014/main" id="{B03BC5A4-4BBF-4E72-9533-BA561843F79D}"/>
              </a:ext>
            </a:extLst>
          </p:cNvPr>
          <p:cNvSpPr/>
          <p:nvPr/>
        </p:nvSpPr>
        <p:spPr>
          <a:xfrm>
            <a:off x="2309281" y="3008823"/>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4" name="橢圓 403">
            <a:extLst>
              <a:ext uri="{FF2B5EF4-FFF2-40B4-BE49-F238E27FC236}">
                <a16:creationId xmlns:a16="http://schemas.microsoft.com/office/drawing/2014/main" id="{5B422579-7CD6-4F6F-8F39-4595B3703198}"/>
              </a:ext>
            </a:extLst>
          </p:cNvPr>
          <p:cNvSpPr/>
          <p:nvPr/>
        </p:nvSpPr>
        <p:spPr>
          <a:xfrm>
            <a:off x="2855718" y="5370631"/>
            <a:ext cx="389707" cy="375707"/>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5" name="橢圓 404">
            <a:extLst>
              <a:ext uri="{FF2B5EF4-FFF2-40B4-BE49-F238E27FC236}">
                <a16:creationId xmlns:a16="http://schemas.microsoft.com/office/drawing/2014/main" id="{63384898-8791-43DA-98DD-B5575E9F5875}"/>
              </a:ext>
            </a:extLst>
          </p:cNvPr>
          <p:cNvSpPr/>
          <p:nvPr/>
        </p:nvSpPr>
        <p:spPr>
          <a:xfrm>
            <a:off x="3387888" y="5370631"/>
            <a:ext cx="389707" cy="375707"/>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6" name="橢圓 405">
            <a:extLst>
              <a:ext uri="{FF2B5EF4-FFF2-40B4-BE49-F238E27FC236}">
                <a16:creationId xmlns:a16="http://schemas.microsoft.com/office/drawing/2014/main" id="{B9C483E8-DC41-40CA-A3E0-E2015AE97DB9}"/>
              </a:ext>
            </a:extLst>
          </p:cNvPr>
          <p:cNvSpPr/>
          <p:nvPr/>
        </p:nvSpPr>
        <p:spPr>
          <a:xfrm>
            <a:off x="3920059" y="5370631"/>
            <a:ext cx="389707" cy="375707"/>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7" name="橢圓 406">
            <a:extLst>
              <a:ext uri="{FF2B5EF4-FFF2-40B4-BE49-F238E27FC236}">
                <a16:creationId xmlns:a16="http://schemas.microsoft.com/office/drawing/2014/main" id="{97A8FA68-5F5F-491D-B1E6-6BF137D41992}"/>
              </a:ext>
            </a:extLst>
          </p:cNvPr>
          <p:cNvSpPr/>
          <p:nvPr/>
        </p:nvSpPr>
        <p:spPr>
          <a:xfrm>
            <a:off x="2855718" y="4162107"/>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8" name="橢圓 407">
            <a:extLst>
              <a:ext uri="{FF2B5EF4-FFF2-40B4-BE49-F238E27FC236}">
                <a16:creationId xmlns:a16="http://schemas.microsoft.com/office/drawing/2014/main" id="{EAC8B145-81F9-45ED-95F4-F2BBB16A9B6C}"/>
              </a:ext>
            </a:extLst>
          </p:cNvPr>
          <p:cNvSpPr/>
          <p:nvPr/>
        </p:nvSpPr>
        <p:spPr>
          <a:xfrm>
            <a:off x="3386991" y="4151814"/>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9" name="橢圓 408">
            <a:extLst>
              <a:ext uri="{FF2B5EF4-FFF2-40B4-BE49-F238E27FC236}">
                <a16:creationId xmlns:a16="http://schemas.microsoft.com/office/drawing/2014/main" id="{673C48F9-838C-4D3D-B3DA-AC24B04C9BB9}"/>
              </a:ext>
            </a:extLst>
          </p:cNvPr>
          <p:cNvSpPr/>
          <p:nvPr/>
        </p:nvSpPr>
        <p:spPr>
          <a:xfrm>
            <a:off x="2855718" y="3006654"/>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10" name="橢圓 409">
            <a:extLst>
              <a:ext uri="{FF2B5EF4-FFF2-40B4-BE49-F238E27FC236}">
                <a16:creationId xmlns:a16="http://schemas.microsoft.com/office/drawing/2014/main" id="{226CEDCD-7072-4A00-819A-50721F039FD7}"/>
              </a:ext>
            </a:extLst>
          </p:cNvPr>
          <p:cNvSpPr/>
          <p:nvPr/>
        </p:nvSpPr>
        <p:spPr>
          <a:xfrm>
            <a:off x="3386991" y="3010991"/>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1" name="橢圓 420">
            <a:extLst>
              <a:ext uri="{FF2B5EF4-FFF2-40B4-BE49-F238E27FC236}">
                <a16:creationId xmlns:a16="http://schemas.microsoft.com/office/drawing/2014/main" id="{E22152B7-D718-4607-A6EE-C43D6677423A}"/>
              </a:ext>
            </a:extLst>
          </p:cNvPr>
          <p:cNvSpPr/>
          <p:nvPr/>
        </p:nvSpPr>
        <p:spPr>
          <a:xfrm>
            <a:off x="3926266" y="4156562"/>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2" name="橢圓 421">
            <a:extLst>
              <a:ext uri="{FF2B5EF4-FFF2-40B4-BE49-F238E27FC236}">
                <a16:creationId xmlns:a16="http://schemas.microsoft.com/office/drawing/2014/main" id="{2563800A-2157-4706-B9BD-83193F03A338}"/>
              </a:ext>
            </a:extLst>
          </p:cNvPr>
          <p:cNvSpPr/>
          <p:nvPr/>
        </p:nvSpPr>
        <p:spPr>
          <a:xfrm>
            <a:off x="3927461" y="3008823"/>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3" name="群組 2">
            <a:extLst>
              <a:ext uri="{FF2B5EF4-FFF2-40B4-BE49-F238E27FC236}">
                <a16:creationId xmlns:a16="http://schemas.microsoft.com/office/drawing/2014/main" id="{A2105B67-1308-46D5-A499-911082C8B30F}"/>
              </a:ext>
            </a:extLst>
          </p:cNvPr>
          <p:cNvGrpSpPr/>
          <p:nvPr/>
        </p:nvGrpSpPr>
        <p:grpSpPr>
          <a:xfrm>
            <a:off x="1038674" y="1890700"/>
            <a:ext cx="3477784" cy="494732"/>
            <a:chOff x="1041399" y="2037741"/>
            <a:chExt cx="3477784" cy="494732"/>
          </a:xfrm>
        </p:grpSpPr>
        <p:sp>
          <p:nvSpPr>
            <p:cNvPr id="201" name="矩形: 圓角 200">
              <a:extLst>
                <a:ext uri="{FF2B5EF4-FFF2-40B4-BE49-F238E27FC236}">
                  <a16:creationId xmlns:a16="http://schemas.microsoft.com/office/drawing/2014/main" id="{780E04A8-A10C-499D-97A5-CD8D55DFD509}"/>
                </a:ext>
              </a:extLst>
            </p:cNvPr>
            <p:cNvSpPr/>
            <p:nvPr/>
          </p:nvSpPr>
          <p:spPr>
            <a:xfrm>
              <a:off x="1041399" y="2037741"/>
              <a:ext cx="3477784" cy="494732"/>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1" name="橢圓 150">
              <a:extLst>
                <a:ext uri="{FF2B5EF4-FFF2-40B4-BE49-F238E27FC236}">
                  <a16:creationId xmlns:a16="http://schemas.microsoft.com/office/drawing/2014/main" id="{59DA1972-8D3C-42AB-9BF4-1EA6CDFAD653}"/>
                </a:ext>
              </a:extLst>
            </p:cNvPr>
            <p:cNvSpPr/>
            <p:nvPr/>
          </p:nvSpPr>
          <p:spPr>
            <a:xfrm>
              <a:off x="1237538" y="2087770"/>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3" name="橢圓 152">
              <a:extLst>
                <a:ext uri="{FF2B5EF4-FFF2-40B4-BE49-F238E27FC236}">
                  <a16:creationId xmlns:a16="http://schemas.microsoft.com/office/drawing/2014/main" id="{C55DE64A-19D9-45F7-A2A6-22F4EC9866EE}"/>
                </a:ext>
              </a:extLst>
            </p:cNvPr>
            <p:cNvSpPr/>
            <p:nvPr/>
          </p:nvSpPr>
          <p:spPr>
            <a:xfrm>
              <a:off x="1768811" y="2092107"/>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5" name="橢圓 154">
              <a:extLst>
                <a:ext uri="{FF2B5EF4-FFF2-40B4-BE49-F238E27FC236}">
                  <a16:creationId xmlns:a16="http://schemas.microsoft.com/office/drawing/2014/main" id="{4F539996-42A4-406F-99BF-5F54C87AC132}"/>
                </a:ext>
              </a:extLst>
            </p:cNvPr>
            <p:cNvSpPr/>
            <p:nvPr/>
          </p:nvSpPr>
          <p:spPr>
            <a:xfrm>
              <a:off x="2309281" y="2089938"/>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8" name="橢圓 157">
              <a:extLst>
                <a:ext uri="{FF2B5EF4-FFF2-40B4-BE49-F238E27FC236}">
                  <a16:creationId xmlns:a16="http://schemas.microsoft.com/office/drawing/2014/main" id="{0840546F-8618-4CED-ADD8-8186EFF5ED8F}"/>
                </a:ext>
              </a:extLst>
            </p:cNvPr>
            <p:cNvSpPr/>
            <p:nvPr/>
          </p:nvSpPr>
          <p:spPr>
            <a:xfrm>
              <a:off x="2855718" y="2087770"/>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0" name="橢圓 159">
              <a:extLst>
                <a:ext uri="{FF2B5EF4-FFF2-40B4-BE49-F238E27FC236}">
                  <a16:creationId xmlns:a16="http://schemas.microsoft.com/office/drawing/2014/main" id="{7BEBE763-DCF7-44E6-B9C3-01E7C4AA2216}"/>
                </a:ext>
              </a:extLst>
            </p:cNvPr>
            <p:cNvSpPr/>
            <p:nvPr/>
          </p:nvSpPr>
          <p:spPr>
            <a:xfrm>
              <a:off x="3386991" y="2092107"/>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4" name="橢圓 163">
              <a:extLst>
                <a:ext uri="{FF2B5EF4-FFF2-40B4-BE49-F238E27FC236}">
                  <a16:creationId xmlns:a16="http://schemas.microsoft.com/office/drawing/2014/main" id="{5ED5870E-92DA-4013-B672-B5552DBF40B6}"/>
                </a:ext>
              </a:extLst>
            </p:cNvPr>
            <p:cNvSpPr/>
            <p:nvPr/>
          </p:nvSpPr>
          <p:spPr>
            <a:xfrm>
              <a:off x="3927461" y="2089938"/>
              <a:ext cx="389707" cy="3757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851" name="矩形: 圓角 850">
            <a:extLst>
              <a:ext uri="{FF2B5EF4-FFF2-40B4-BE49-F238E27FC236}">
                <a16:creationId xmlns:a16="http://schemas.microsoft.com/office/drawing/2014/main" id="{B7CB44F4-A110-4061-8F75-AA55FC6DCF7B}"/>
              </a:ext>
            </a:extLst>
          </p:cNvPr>
          <p:cNvSpPr/>
          <p:nvPr/>
        </p:nvSpPr>
        <p:spPr>
          <a:xfrm>
            <a:off x="5275118" y="3211927"/>
            <a:ext cx="2276734"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852" name="矩形: 圓角 851">
            <a:extLst>
              <a:ext uri="{FF2B5EF4-FFF2-40B4-BE49-F238E27FC236}">
                <a16:creationId xmlns:a16="http://schemas.microsoft.com/office/drawing/2014/main" id="{E531D274-AB6E-4997-AE93-4F77612D7735}"/>
              </a:ext>
            </a:extLst>
          </p:cNvPr>
          <p:cNvSpPr/>
          <p:nvPr/>
        </p:nvSpPr>
        <p:spPr>
          <a:xfrm>
            <a:off x="5275118" y="2183787"/>
            <a:ext cx="2276734" cy="447089"/>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773" name="矩形: 圓角 772">
            <a:extLst>
              <a:ext uri="{FF2B5EF4-FFF2-40B4-BE49-F238E27FC236}">
                <a16:creationId xmlns:a16="http://schemas.microsoft.com/office/drawing/2014/main" id="{C2024FC3-F034-4242-AE88-77BBACBB131F}"/>
              </a:ext>
            </a:extLst>
          </p:cNvPr>
          <p:cNvSpPr/>
          <p:nvPr/>
        </p:nvSpPr>
        <p:spPr>
          <a:xfrm>
            <a:off x="5872446" y="1196070"/>
            <a:ext cx="1083508" cy="347359"/>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Decision</a:t>
            </a:r>
            <a:endParaRPr lang="zh-TW" altLang="en-US" dirty="0"/>
          </a:p>
        </p:txBody>
      </p:sp>
      <p:sp>
        <p:nvSpPr>
          <p:cNvPr id="774" name="橢圓 773">
            <a:extLst>
              <a:ext uri="{FF2B5EF4-FFF2-40B4-BE49-F238E27FC236}">
                <a16:creationId xmlns:a16="http://schemas.microsoft.com/office/drawing/2014/main" id="{46B2A485-3101-4AFC-8AB3-797058EDBA1C}"/>
              </a:ext>
            </a:extLst>
          </p:cNvPr>
          <p:cNvSpPr/>
          <p:nvPr/>
        </p:nvSpPr>
        <p:spPr>
          <a:xfrm>
            <a:off x="4875016" y="5327005"/>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75" name="橢圓 774">
            <a:extLst>
              <a:ext uri="{FF2B5EF4-FFF2-40B4-BE49-F238E27FC236}">
                <a16:creationId xmlns:a16="http://schemas.microsoft.com/office/drawing/2014/main" id="{1CBD1C85-4E5A-40B5-858C-3D9D8E554B51}"/>
              </a:ext>
            </a:extLst>
          </p:cNvPr>
          <p:cNvSpPr/>
          <p:nvPr/>
        </p:nvSpPr>
        <p:spPr>
          <a:xfrm>
            <a:off x="5410162" y="5327005"/>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76" name="橢圓 775">
            <a:extLst>
              <a:ext uri="{FF2B5EF4-FFF2-40B4-BE49-F238E27FC236}">
                <a16:creationId xmlns:a16="http://schemas.microsoft.com/office/drawing/2014/main" id="{8927FF09-E6A0-4C7A-B00B-4E781680F9BB}"/>
              </a:ext>
            </a:extLst>
          </p:cNvPr>
          <p:cNvSpPr/>
          <p:nvPr/>
        </p:nvSpPr>
        <p:spPr>
          <a:xfrm>
            <a:off x="5945308" y="5327005"/>
            <a:ext cx="391886" cy="391886"/>
          </a:xfrm>
          <a:prstGeom prst="ellipse">
            <a:avLst/>
          </a:prstGeom>
          <a:solidFill>
            <a:srgbClr val="FF9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77" name="橢圓 776">
            <a:extLst>
              <a:ext uri="{FF2B5EF4-FFF2-40B4-BE49-F238E27FC236}">
                <a16:creationId xmlns:a16="http://schemas.microsoft.com/office/drawing/2014/main" id="{B8EE55DD-6541-4720-94D4-6750D8A4978C}"/>
              </a:ext>
            </a:extLst>
          </p:cNvPr>
          <p:cNvSpPr/>
          <p:nvPr/>
        </p:nvSpPr>
        <p:spPr>
          <a:xfrm>
            <a:off x="4872391" y="4258735"/>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78" name="橢圓 777">
            <a:extLst>
              <a:ext uri="{FF2B5EF4-FFF2-40B4-BE49-F238E27FC236}">
                <a16:creationId xmlns:a16="http://schemas.microsoft.com/office/drawing/2014/main" id="{CD285E60-DF2C-4639-9C41-AF4AA9548578}"/>
              </a:ext>
            </a:extLst>
          </p:cNvPr>
          <p:cNvSpPr/>
          <p:nvPr/>
        </p:nvSpPr>
        <p:spPr>
          <a:xfrm>
            <a:off x="5406635" y="4247999"/>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85" name="橢圓 784">
            <a:extLst>
              <a:ext uri="{FF2B5EF4-FFF2-40B4-BE49-F238E27FC236}">
                <a16:creationId xmlns:a16="http://schemas.microsoft.com/office/drawing/2014/main" id="{DA7DE087-3B66-49A7-B94C-E8F68CD5765A}"/>
              </a:ext>
            </a:extLst>
          </p:cNvPr>
          <p:cNvSpPr/>
          <p:nvPr/>
        </p:nvSpPr>
        <p:spPr>
          <a:xfrm>
            <a:off x="5948925" y="4252951"/>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89" name="橢圓 788">
            <a:extLst>
              <a:ext uri="{FF2B5EF4-FFF2-40B4-BE49-F238E27FC236}">
                <a16:creationId xmlns:a16="http://schemas.microsoft.com/office/drawing/2014/main" id="{C5CA8D55-D277-4D5D-B95E-815082251D4E}"/>
              </a:ext>
            </a:extLst>
          </p:cNvPr>
          <p:cNvSpPr/>
          <p:nvPr/>
        </p:nvSpPr>
        <p:spPr>
          <a:xfrm>
            <a:off x="6502245" y="5327005"/>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90" name="橢圓 789">
            <a:extLst>
              <a:ext uri="{FF2B5EF4-FFF2-40B4-BE49-F238E27FC236}">
                <a16:creationId xmlns:a16="http://schemas.microsoft.com/office/drawing/2014/main" id="{8754DEB1-C584-4F2F-A472-B2BC20E7379A}"/>
              </a:ext>
            </a:extLst>
          </p:cNvPr>
          <p:cNvSpPr/>
          <p:nvPr/>
        </p:nvSpPr>
        <p:spPr>
          <a:xfrm>
            <a:off x="7037391" y="5327005"/>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91" name="橢圓 790">
            <a:extLst>
              <a:ext uri="{FF2B5EF4-FFF2-40B4-BE49-F238E27FC236}">
                <a16:creationId xmlns:a16="http://schemas.microsoft.com/office/drawing/2014/main" id="{CCB9E863-4880-4414-8EF3-679FCDD650FC}"/>
              </a:ext>
            </a:extLst>
          </p:cNvPr>
          <p:cNvSpPr/>
          <p:nvPr/>
        </p:nvSpPr>
        <p:spPr>
          <a:xfrm>
            <a:off x="7572537" y="5327005"/>
            <a:ext cx="391886" cy="391886"/>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92" name="橢圓 791">
            <a:extLst>
              <a:ext uri="{FF2B5EF4-FFF2-40B4-BE49-F238E27FC236}">
                <a16:creationId xmlns:a16="http://schemas.microsoft.com/office/drawing/2014/main" id="{AC65FBF3-FFE4-4B39-A969-7907A3252FE6}"/>
              </a:ext>
            </a:extLst>
          </p:cNvPr>
          <p:cNvSpPr/>
          <p:nvPr/>
        </p:nvSpPr>
        <p:spPr>
          <a:xfrm>
            <a:off x="6499620" y="4258735"/>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93" name="橢圓 792">
            <a:extLst>
              <a:ext uri="{FF2B5EF4-FFF2-40B4-BE49-F238E27FC236}">
                <a16:creationId xmlns:a16="http://schemas.microsoft.com/office/drawing/2014/main" id="{133978EB-603A-47B4-9811-9E59C4174756}"/>
              </a:ext>
            </a:extLst>
          </p:cNvPr>
          <p:cNvSpPr/>
          <p:nvPr/>
        </p:nvSpPr>
        <p:spPr>
          <a:xfrm>
            <a:off x="7033864" y="4247999"/>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0" name="橢圓 799">
            <a:extLst>
              <a:ext uri="{FF2B5EF4-FFF2-40B4-BE49-F238E27FC236}">
                <a16:creationId xmlns:a16="http://schemas.microsoft.com/office/drawing/2014/main" id="{3C271D2C-600A-488B-B88D-E4AA67FE0E3C}"/>
              </a:ext>
            </a:extLst>
          </p:cNvPr>
          <p:cNvSpPr/>
          <p:nvPr/>
        </p:nvSpPr>
        <p:spPr>
          <a:xfrm>
            <a:off x="7576154" y="4252951"/>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4" name="橢圓 803">
            <a:extLst>
              <a:ext uri="{FF2B5EF4-FFF2-40B4-BE49-F238E27FC236}">
                <a16:creationId xmlns:a16="http://schemas.microsoft.com/office/drawing/2014/main" id="{75F9A5A3-5F59-4AB0-BB85-D2C281E5F1E5}"/>
              </a:ext>
            </a:extLst>
          </p:cNvPr>
          <p:cNvSpPr/>
          <p:nvPr/>
        </p:nvSpPr>
        <p:spPr>
          <a:xfrm>
            <a:off x="5404457" y="3244769"/>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5" name="橢圓 804">
            <a:extLst>
              <a:ext uri="{FF2B5EF4-FFF2-40B4-BE49-F238E27FC236}">
                <a16:creationId xmlns:a16="http://schemas.microsoft.com/office/drawing/2014/main" id="{644C4096-7609-48C5-A9BC-121E2EA9E758}"/>
              </a:ext>
            </a:extLst>
          </p:cNvPr>
          <p:cNvSpPr/>
          <p:nvPr/>
        </p:nvSpPr>
        <p:spPr>
          <a:xfrm>
            <a:off x="5945308" y="3241066"/>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6" name="橢圓 805">
            <a:extLst>
              <a:ext uri="{FF2B5EF4-FFF2-40B4-BE49-F238E27FC236}">
                <a16:creationId xmlns:a16="http://schemas.microsoft.com/office/drawing/2014/main" id="{B5F32E18-244D-42C8-A4E8-2D9B5E9FC589}"/>
              </a:ext>
            </a:extLst>
          </p:cNvPr>
          <p:cNvSpPr/>
          <p:nvPr/>
        </p:nvSpPr>
        <p:spPr>
          <a:xfrm>
            <a:off x="6486159" y="3237362"/>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7" name="橢圓 806">
            <a:extLst>
              <a:ext uri="{FF2B5EF4-FFF2-40B4-BE49-F238E27FC236}">
                <a16:creationId xmlns:a16="http://schemas.microsoft.com/office/drawing/2014/main" id="{061EA2AF-9C4B-40B0-B716-27703DDA84E7}"/>
              </a:ext>
            </a:extLst>
          </p:cNvPr>
          <p:cNvSpPr/>
          <p:nvPr/>
        </p:nvSpPr>
        <p:spPr>
          <a:xfrm>
            <a:off x="7027009" y="3237362"/>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32" name="橢圓 831">
            <a:extLst>
              <a:ext uri="{FF2B5EF4-FFF2-40B4-BE49-F238E27FC236}">
                <a16:creationId xmlns:a16="http://schemas.microsoft.com/office/drawing/2014/main" id="{7973D8BF-08B3-4F20-971C-860895BB3DED}"/>
              </a:ext>
            </a:extLst>
          </p:cNvPr>
          <p:cNvSpPr/>
          <p:nvPr/>
        </p:nvSpPr>
        <p:spPr>
          <a:xfrm>
            <a:off x="5658861" y="2237971"/>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33" name="橢圓 832">
            <a:extLst>
              <a:ext uri="{FF2B5EF4-FFF2-40B4-BE49-F238E27FC236}">
                <a16:creationId xmlns:a16="http://schemas.microsoft.com/office/drawing/2014/main" id="{3151CF1D-30CA-4E56-B826-3E8847060115}"/>
              </a:ext>
            </a:extLst>
          </p:cNvPr>
          <p:cNvSpPr/>
          <p:nvPr/>
        </p:nvSpPr>
        <p:spPr>
          <a:xfrm>
            <a:off x="6201537" y="2237971"/>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34" name="橢圓 833">
            <a:extLst>
              <a:ext uri="{FF2B5EF4-FFF2-40B4-BE49-F238E27FC236}">
                <a16:creationId xmlns:a16="http://schemas.microsoft.com/office/drawing/2014/main" id="{D96878C0-9965-437D-B0BE-7165410078E6}"/>
              </a:ext>
            </a:extLst>
          </p:cNvPr>
          <p:cNvSpPr/>
          <p:nvPr/>
        </p:nvSpPr>
        <p:spPr>
          <a:xfrm>
            <a:off x="6744213" y="2237971"/>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69" name="箭號: 向右 268">
            <a:extLst>
              <a:ext uri="{FF2B5EF4-FFF2-40B4-BE49-F238E27FC236}">
                <a16:creationId xmlns:a16="http://schemas.microsoft.com/office/drawing/2014/main" id="{AC2B4DF1-C78F-4EC7-8F76-049BAA955604}"/>
              </a:ext>
            </a:extLst>
          </p:cNvPr>
          <p:cNvSpPr/>
          <p:nvPr/>
        </p:nvSpPr>
        <p:spPr>
          <a:xfrm rot="16200000">
            <a:off x="1714405" y="3645109"/>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2" name="箭號: 向右 271">
            <a:extLst>
              <a:ext uri="{FF2B5EF4-FFF2-40B4-BE49-F238E27FC236}">
                <a16:creationId xmlns:a16="http://schemas.microsoft.com/office/drawing/2014/main" id="{2C22232D-11E7-4F39-B728-0258B90AD15D}"/>
              </a:ext>
            </a:extLst>
          </p:cNvPr>
          <p:cNvSpPr/>
          <p:nvPr/>
        </p:nvSpPr>
        <p:spPr>
          <a:xfrm rot="16200000">
            <a:off x="3331389" y="3645109"/>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3" name="箭號: 向右 272">
            <a:extLst>
              <a:ext uri="{FF2B5EF4-FFF2-40B4-BE49-F238E27FC236}">
                <a16:creationId xmlns:a16="http://schemas.microsoft.com/office/drawing/2014/main" id="{30CE75AE-66A2-433F-886C-F3AA08FC5936}"/>
              </a:ext>
            </a:extLst>
          </p:cNvPr>
          <p:cNvSpPr/>
          <p:nvPr/>
        </p:nvSpPr>
        <p:spPr>
          <a:xfrm rot="16200000">
            <a:off x="3331389" y="485010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4" name="箭號: 向右 273">
            <a:extLst>
              <a:ext uri="{FF2B5EF4-FFF2-40B4-BE49-F238E27FC236}">
                <a16:creationId xmlns:a16="http://schemas.microsoft.com/office/drawing/2014/main" id="{99448800-D001-48F8-9B09-A29E2421D84B}"/>
              </a:ext>
            </a:extLst>
          </p:cNvPr>
          <p:cNvSpPr/>
          <p:nvPr/>
        </p:nvSpPr>
        <p:spPr>
          <a:xfrm rot="16200000">
            <a:off x="1714095" y="485010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7" name="箭號: 向右 276">
            <a:extLst>
              <a:ext uri="{FF2B5EF4-FFF2-40B4-BE49-F238E27FC236}">
                <a16:creationId xmlns:a16="http://schemas.microsoft.com/office/drawing/2014/main" id="{2EC846F8-D53B-439C-8DDF-B3480B604814}"/>
              </a:ext>
            </a:extLst>
          </p:cNvPr>
          <p:cNvSpPr/>
          <p:nvPr/>
        </p:nvSpPr>
        <p:spPr>
          <a:xfrm rot="16200000">
            <a:off x="2482490" y="160736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8" name="箭號: 向右 277">
            <a:extLst>
              <a:ext uri="{FF2B5EF4-FFF2-40B4-BE49-F238E27FC236}">
                <a16:creationId xmlns:a16="http://schemas.microsoft.com/office/drawing/2014/main" id="{80DAC9FB-C4A2-4D72-AF82-FC174328944A}"/>
              </a:ext>
            </a:extLst>
          </p:cNvPr>
          <p:cNvSpPr/>
          <p:nvPr/>
        </p:nvSpPr>
        <p:spPr>
          <a:xfrm rot="16200000">
            <a:off x="5353866" y="485010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9" name="箭號: 向右 278">
            <a:extLst>
              <a:ext uri="{FF2B5EF4-FFF2-40B4-BE49-F238E27FC236}">
                <a16:creationId xmlns:a16="http://schemas.microsoft.com/office/drawing/2014/main" id="{DDB71B3A-F245-4A92-9750-FC0B8418F79F}"/>
              </a:ext>
            </a:extLst>
          </p:cNvPr>
          <p:cNvSpPr/>
          <p:nvPr/>
        </p:nvSpPr>
        <p:spPr>
          <a:xfrm rot="16200000">
            <a:off x="6976418" y="485010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1" name="箭號: 向右 280">
            <a:extLst>
              <a:ext uri="{FF2B5EF4-FFF2-40B4-BE49-F238E27FC236}">
                <a16:creationId xmlns:a16="http://schemas.microsoft.com/office/drawing/2014/main" id="{06867A12-97FC-49EC-A3E2-63953B4E0042}"/>
              </a:ext>
            </a:extLst>
          </p:cNvPr>
          <p:cNvSpPr/>
          <p:nvPr/>
        </p:nvSpPr>
        <p:spPr>
          <a:xfrm rot="16200000">
            <a:off x="6166951" y="2819690"/>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2" name="箭號: 向右 281">
            <a:extLst>
              <a:ext uri="{FF2B5EF4-FFF2-40B4-BE49-F238E27FC236}">
                <a16:creationId xmlns:a16="http://schemas.microsoft.com/office/drawing/2014/main" id="{383ECBB8-904E-482E-92A9-4E20F412133B}"/>
              </a:ext>
            </a:extLst>
          </p:cNvPr>
          <p:cNvSpPr/>
          <p:nvPr/>
        </p:nvSpPr>
        <p:spPr>
          <a:xfrm rot="16200000">
            <a:off x="6166951" y="1744989"/>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7" name="文字方塊 66">
            <a:extLst>
              <a:ext uri="{FF2B5EF4-FFF2-40B4-BE49-F238E27FC236}">
                <a16:creationId xmlns:a16="http://schemas.microsoft.com/office/drawing/2014/main" id="{6D738600-7B74-4ED4-91D3-A93AB25F483C}"/>
              </a:ext>
            </a:extLst>
          </p:cNvPr>
          <p:cNvSpPr txBox="1"/>
          <p:nvPr/>
        </p:nvSpPr>
        <p:spPr>
          <a:xfrm>
            <a:off x="7977261" y="1352293"/>
            <a:ext cx="7796746" cy="1188146"/>
          </a:xfrm>
          <a:prstGeom prst="rect">
            <a:avLst/>
          </a:prstGeom>
          <a:noFill/>
        </p:spPr>
        <p:txBody>
          <a:bodyPr wrap="square" rtlCol="0">
            <a:spAutoFit/>
          </a:bodyPr>
          <a:lstStyle/>
          <a:p>
            <a:r>
              <a:rPr lang="en-US" altLang="zh-TW" sz="2000" b="1" dirty="0"/>
              <a:t>Intermediate fusion</a:t>
            </a:r>
            <a:endParaRPr lang="en-US" altLang="zh-TW" dirty="0"/>
          </a:p>
          <a:p>
            <a:pPr indent="-285750">
              <a:lnSpc>
                <a:spcPct val="150000"/>
              </a:lnSpc>
              <a:buFont typeface="Arial" panose="020B0604020202020204" pitchFamily="34" charset="0"/>
              <a:buChar char="−"/>
            </a:pPr>
            <a:r>
              <a:rPr lang="en-US" altLang="zh-TW" dirty="0"/>
              <a:t>Joint intermediate fusion(right)</a:t>
            </a:r>
          </a:p>
          <a:p>
            <a:pPr indent="-285750">
              <a:lnSpc>
                <a:spcPct val="150000"/>
              </a:lnSpc>
              <a:buFont typeface="Arial" panose="020B0604020202020204" pitchFamily="34" charset="0"/>
              <a:buChar char="−"/>
            </a:pPr>
            <a:r>
              <a:rPr lang="en-US" altLang="zh-TW" dirty="0"/>
              <a:t>marginal intermediate fusion(left)</a:t>
            </a:r>
          </a:p>
        </p:txBody>
      </p:sp>
      <p:sp>
        <p:nvSpPr>
          <p:cNvPr id="68" name="橢圓 67">
            <a:extLst>
              <a:ext uri="{FF2B5EF4-FFF2-40B4-BE49-F238E27FC236}">
                <a16:creationId xmlns:a16="http://schemas.microsoft.com/office/drawing/2014/main" id="{0E9FFF00-FAAB-4FEE-B863-A34D85541EA7}"/>
              </a:ext>
            </a:extLst>
          </p:cNvPr>
          <p:cNvSpPr/>
          <p:nvPr/>
        </p:nvSpPr>
        <p:spPr>
          <a:xfrm>
            <a:off x="8132034" y="5327005"/>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9" name="橢圓 68">
            <a:extLst>
              <a:ext uri="{FF2B5EF4-FFF2-40B4-BE49-F238E27FC236}">
                <a16:creationId xmlns:a16="http://schemas.microsoft.com/office/drawing/2014/main" id="{E59DB7EC-BF19-45E1-8BEA-BCD5D2E8F0C8}"/>
              </a:ext>
            </a:extLst>
          </p:cNvPr>
          <p:cNvSpPr/>
          <p:nvPr/>
        </p:nvSpPr>
        <p:spPr>
          <a:xfrm>
            <a:off x="8667180" y="5327005"/>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0" name="橢圓 69">
            <a:extLst>
              <a:ext uri="{FF2B5EF4-FFF2-40B4-BE49-F238E27FC236}">
                <a16:creationId xmlns:a16="http://schemas.microsoft.com/office/drawing/2014/main" id="{98618AAB-AA91-4850-8E53-A7C8DCEEBE95}"/>
              </a:ext>
            </a:extLst>
          </p:cNvPr>
          <p:cNvSpPr/>
          <p:nvPr/>
        </p:nvSpPr>
        <p:spPr>
          <a:xfrm>
            <a:off x="9202326" y="5327005"/>
            <a:ext cx="391886" cy="39188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1" name="橢圓 70">
            <a:extLst>
              <a:ext uri="{FF2B5EF4-FFF2-40B4-BE49-F238E27FC236}">
                <a16:creationId xmlns:a16="http://schemas.microsoft.com/office/drawing/2014/main" id="{B15C08A0-AD66-47E9-A0F4-F203DD031A64}"/>
              </a:ext>
            </a:extLst>
          </p:cNvPr>
          <p:cNvSpPr/>
          <p:nvPr/>
        </p:nvSpPr>
        <p:spPr>
          <a:xfrm>
            <a:off x="8129409" y="4258735"/>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2" name="橢圓 71">
            <a:extLst>
              <a:ext uri="{FF2B5EF4-FFF2-40B4-BE49-F238E27FC236}">
                <a16:creationId xmlns:a16="http://schemas.microsoft.com/office/drawing/2014/main" id="{FF72A7BE-B095-48F8-9CCF-21E09FF427AB}"/>
              </a:ext>
            </a:extLst>
          </p:cNvPr>
          <p:cNvSpPr/>
          <p:nvPr/>
        </p:nvSpPr>
        <p:spPr>
          <a:xfrm>
            <a:off x="8663653" y="4247999"/>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3" name="橢圓 72">
            <a:extLst>
              <a:ext uri="{FF2B5EF4-FFF2-40B4-BE49-F238E27FC236}">
                <a16:creationId xmlns:a16="http://schemas.microsoft.com/office/drawing/2014/main" id="{7149A55D-8323-4F0F-8870-7CC9C9B363F2}"/>
              </a:ext>
            </a:extLst>
          </p:cNvPr>
          <p:cNvSpPr/>
          <p:nvPr/>
        </p:nvSpPr>
        <p:spPr>
          <a:xfrm>
            <a:off x="9205943" y="4252951"/>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4" name="橢圓 73">
            <a:extLst>
              <a:ext uri="{FF2B5EF4-FFF2-40B4-BE49-F238E27FC236}">
                <a16:creationId xmlns:a16="http://schemas.microsoft.com/office/drawing/2014/main" id="{037EA1A4-7F7B-4A3D-938C-D6ADE33CC939}"/>
              </a:ext>
            </a:extLst>
          </p:cNvPr>
          <p:cNvSpPr/>
          <p:nvPr/>
        </p:nvSpPr>
        <p:spPr>
          <a:xfrm>
            <a:off x="8357866" y="3233057"/>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5" name="橢圓 74">
            <a:extLst>
              <a:ext uri="{FF2B5EF4-FFF2-40B4-BE49-F238E27FC236}">
                <a16:creationId xmlns:a16="http://schemas.microsoft.com/office/drawing/2014/main" id="{EFF830EB-1EE7-4BBC-B54D-86F4D31097DA}"/>
              </a:ext>
            </a:extLst>
          </p:cNvPr>
          <p:cNvSpPr/>
          <p:nvPr/>
        </p:nvSpPr>
        <p:spPr>
          <a:xfrm>
            <a:off x="8938480" y="3233057"/>
            <a:ext cx="391886" cy="391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9" name="箭號: 向右 88">
            <a:extLst>
              <a:ext uri="{FF2B5EF4-FFF2-40B4-BE49-F238E27FC236}">
                <a16:creationId xmlns:a16="http://schemas.microsoft.com/office/drawing/2014/main" id="{B4BE94CA-7F10-441D-8B29-7F468DC8AAF4}"/>
              </a:ext>
            </a:extLst>
          </p:cNvPr>
          <p:cNvSpPr/>
          <p:nvPr/>
        </p:nvSpPr>
        <p:spPr>
          <a:xfrm rot="16200000">
            <a:off x="8615654" y="4850107"/>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0" name="箭號: 向右 89">
            <a:extLst>
              <a:ext uri="{FF2B5EF4-FFF2-40B4-BE49-F238E27FC236}">
                <a16:creationId xmlns:a16="http://schemas.microsoft.com/office/drawing/2014/main" id="{29F74674-CDB9-44E7-8F5F-0FBE9B2769D4}"/>
              </a:ext>
            </a:extLst>
          </p:cNvPr>
          <p:cNvSpPr/>
          <p:nvPr/>
        </p:nvSpPr>
        <p:spPr>
          <a:xfrm rot="16200000">
            <a:off x="8601518" y="3835165"/>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1" name="箭號: 向右 90">
            <a:extLst>
              <a:ext uri="{FF2B5EF4-FFF2-40B4-BE49-F238E27FC236}">
                <a16:creationId xmlns:a16="http://schemas.microsoft.com/office/drawing/2014/main" id="{12D82854-2230-44D8-B73E-FBEB05C52EEB}"/>
              </a:ext>
            </a:extLst>
          </p:cNvPr>
          <p:cNvSpPr/>
          <p:nvPr/>
        </p:nvSpPr>
        <p:spPr>
          <a:xfrm rot="11618031">
            <a:off x="7019104" y="2836215"/>
            <a:ext cx="1855004" cy="235096"/>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5" name="箭號: 向右 94">
            <a:extLst>
              <a:ext uri="{FF2B5EF4-FFF2-40B4-BE49-F238E27FC236}">
                <a16:creationId xmlns:a16="http://schemas.microsoft.com/office/drawing/2014/main" id="{01980C09-0302-4E1A-B9B0-FCEFDC407328}"/>
              </a:ext>
            </a:extLst>
          </p:cNvPr>
          <p:cNvSpPr/>
          <p:nvPr/>
        </p:nvSpPr>
        <p:spPr>
          <a:xfrm rot="18382092">
            <a:off x="5500829" y="3826426"/>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6" name="箭號: 向右 95">
            <a:extLst>
              <a:ext uri="{FF2B5EF4-FFF2-40B4-BE49-F238E27FC236}">
                <a16:creationId xmlns:a16="http://schemas.microsoft.com/office/drawing/2014/main" id="{83F954AC-8474-4B5D-93E7-BA0407B187E0}"/>
              </a:ext>
            </a:extLst>
          </p:cNvPr>
          <p:cNvSpPr/>
          <p:nvPr/>
        </p:nvSpPr>
        <p:spPr>
          <a:xfrm rot="3217908" flipH="1">
            <a:off x="6841661" y="3826425"/>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8" name="箭號: 向右 77">
            <a:extLst>
              <a:ext uri="{FF2B5EF4-FFF2-40B4-BE49-F238E27FC236}">
                <a16:creationId xmlns:a16="http://schemas.microsoft.com/office/drawing/2014/main" id="{32D311F0-458D-497B-9435-1E71801A1DBB}"/>
              </a:ext>
            </a:extLst>
          </p:cNvPr>
          <p:cNvSpPr/>
          <p:nvPr/>
        </p:nvSpPr>
        <p:spPr>
          <a:xfrm rot="18015709">
            <a:off x="1908850" y="2558168"/>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9" name="箭號: 向右 78">
            <a:extLst>
              <a:ext uri="{FF2B5EF4-FFF2-40B4-BE49-F238E27FC236}">
                <a16:creationId xmlns:a16="http://schemas.microsoft.com/office/drawing/2014/main" id="{E757B326-1400-47F5-B733-9BCDDC1F002D}"/>
              </a:ext>
            </a:extLst>
          </p:cNvPr>
          <p:cNvSpPr/>
          <p:nvPr/>
        </p:nvSpPr>
        <p:spPr>
          <a:xfrm rot="3584291" flipH="1">
            <a:off x="3182182" y="2558168"/>
            <a:ext cx="493067" cy="1965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642599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500"/>
                                        <p:tgtEl>
                                          <p:spTgt spid="6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9"/>
                                        </p:tgtEl>
                                        <p:attrNameLst>
                                          <p:attrName>style.visibility</p:attrName>
                                        </p:attrNameLst>
                                      </p:cBhvr>
                                      <p:to>
                                        <p:strVal val="visible"/>
                                      </p:to>
                                    </p:set>
                                    <p:animEffect transition="in" filter="fade">
                                      <p:cBhvr>
                                        <p:cTn id="10" dur="500"/>
                                        <p:tgtEl>
                                          <p:spTgt spid="6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0"/>
                                        </p:tgtEl>
                                        <p:attrNameLst>
                                          <p:attrName>style.visibility</p:attrName>
                                        </p:attrNameLst>
                                      </p:cBhvr>
                                      <p:to>
                                        <p:strVal val="visible"/>
                                      </p:to>
                                    </p:set>
                                    <p:animEffect transition="in" filter="fade">
                                      <p:cBhvr>
                                        <p:cTn id="13" dur="500"/>
                                        <p:tgtEl>
                                          <p:spTgt spid="7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9"/>
                                        </p:tgtEl>
                                        <p:attrNameLst>
                                          <p:attrName>style.visibility</p:attrName>
                                        </p:attrNameLst>
                                      </p:cBhvr>
                                      <p:to>
                                        <p:strVal val="visible"/>
                                      </p:to>
                                    </p:set>
                                    <p:animEffect transition="in" filter="fade">
                                      <p:cBhvr>
                                        <p:cTn id="18" dur="500"/>
                                        <p:tgtEl>
                                          <p:spTgt spid="8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71"/>
                                        </p:tgtEl>
                                        <p:attrNameLst>
                                          <p:attrName>style.visibility</p:attrName>
                                        </p:attrNameLst>
                                      </p:cBhvr>
                                      <p:to>
                                        <p:strVal val="visible"/>
                                      </p:to>
                                    </p:set>
                                    <p:animEffect transition="in" filter="fade">
                                      <p:cBhvr>
                                        <p:cTn id="23" dur="500"/>
                                        <p:tgtEl>
                                          <p:spTgt spid="7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2"/>
                                        </p:tgtEl>
                                        <p:attrNameLst>
                                          <p:attrName>style.visibility</p:attrName>
                                        </p:attrNameLst>
                                      </p:cBhvr>
                                      <p:to>
                                        <p:strVal val="visible"/>
                                      </p:to>
                                    </p:set>
                                    <p:animEffect transition="in" filter="fade">
                                      <p:cBhvr>
                                        <p:cTn id="26" dur="500"/>
                                        <p:tgtEl>
                                          <p:spTgt spid="7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3"/>
                                        </p:tgtEl>
                                        <p:attrNameLst>
                                          <p:attrName>style.visibility</p:attrName>
                                        </p:attrNameLst>
                                      </p:cBhvr>
                                      <p:to>
                                        <p:strVal val="visible"/>
                                      </p:to>
                                    </p:set>
                                    <p:animEffect transition="in" filter="fade">
                                      <p:cBhvr>
                                        <p:cTn id="29" dur="500"/>
                                        <p:tgtEl>
                                          <p:spTgt spid="7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90"/>
                                        </p:tgtEl>
                                        <p:attrNameLst>
                                          <p:attrName>style.visibility</p:attrName>
                                        </p:attrNameLst>
                                      </p:cBhvr>
                                      <p:to>
                                        <p:strVal val="visible"/>
                                      </p:to>
                                    </p:set>
                                    <p:animEffect transition="in" filter="fade">
                                      <p:cBhvr>
                                        <p:cTn id="34" dur="500"/>
                                        <p:tgtEl>
                                          <p:spTgt spid="9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500"/>
                                        <p:tgtEl>
                                          <p:spTgt spid="7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75"/>
                                        </p:tgtEl>
                                        <p:attrNameLst>
                                          <p:attrName>style.visibility</p:attrName>
                                        </p:attrNameLst>
                                      </p:cBhvr>
                                      <p:to>
                                        <p:strVal val="visible"/>
                                      </p:to>
                                    </p:set>
                                    <p:animEffect transition="in" filter="fade">
                                      <p:cBhvr>
                                        <p:cTn id="42" dur="500"/>
                                        <p:tgtEl>
                                          <p:spTgt spid="7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91"/>
                                        </p:tgtEl>
                                        <p:attrNameLst>
                                          <p:attrName>style.visibility</p:attrName>
                                        </p:attrNameLst>
                                      </p:cBhvr>
                                      <p:to>
                                        <p:strVal val="visible"/>
                                      </p:to>
                                    </p:set>
                                    <p:animEffect transition="in" filter="fade">
                                      <p:cBhvr>
                                        <p:cTn id="47"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69" grpId="0" animBg="1"/>
      <p:bldP spid="70" grpId="0" animBg="1"/>
      <p:bldP spid="71" grpId="0" animBg="1"/>
      <p:bldP spid="72" grpId="0" animBg="1"/>
      <p:bldP spid="73" grpId="0" animBg="1"/>
      <p:bldP spid="74" grpId="0" animBg="1"/>
      <p:bldP spid="75" grpId="0" animBg="1"/>
      <p:bldP spid="89" grpId="0" animBg="1"/>
      <p:bldP spid="90" grpId="0" animBg="1"/>
      <p:bldP spid="9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a:extLst>
              <a:ext uri="{FF2B5EF4-FFF2-40B4-BE49-F238E27FC236}">
                <a16:creationId xmlns:a16="http://schemas.microsoft.com/office/drawing/2014/main" id="{9FF4F10E-F5A1-4D64-A8B5-CB5B900FD3CE}"/>
              </a:ext>
            </a:extLst>
          </p:cNvPr>
          <p:cNvSpPr>
            <a:spLocks noGrp="1"/>
          </p:cNvSpPr>
          <p:nvPr>
            <p:ph type="body" sz="quarter" idx="11"/>
          </p:nvPr>
        </p:nvSpPr>
        <p:spPr/>
        <p:txBody>
          <a:bodyPr/>
          <a:lstStyle/>
          <a:p>
            <a:pPr marL="285750" indent="-285750">
              <a:buFont typeface="Arial" panose="020B0604020202020204" pitchFamily="34" charset="0"/>
              <a:buChar char="−"/>
            </a:pPr>
            <a:r>
              <a:rPr lang="en-US" altLang="zh-TW" dirty="0"/>
              <a:t>Dataset</a:t>
            </a:r>
            <a:endParaRPr lang="zh-TW" altLang="en-US" dirty="0"/>
          </a:p>
          <a:p>
            <a:pPr marL="285750" indent="-285750">
              <a:buFont typeface="Arial" panose="020B0604020202020204" pitchFamily="34" charset="0"/>
              <a:buChar char="−"/>
            </a:pPr>
            <a:r>
              <a:rPr lang="en-US" altLang="zh-TW" dirty="0"/>
              <a:t>Image to sequence</a:t>
            </a:r>
          </a:p>
          <a:p>
            <a:pPr marL="285750" indent="-285750">
              <a:buFont typeface="Arial" panose="020B0604020202020204" pitchFamily="34" charset="0"/>
              <a:buChar char="−"/>
            </a:pPr>
            <a:r>
              <a:rPr lang="en-US" altLang="zh-TW" dirty="0"/>
              <a:t>Model</a:t>
            </a:r>
          </a:p>
        </p:txBody>
      </p:sp>
      <p:sp>
        <p:nvSpPr>
          <p:cNvPr id="3" name="文字版面配置區 2">
            <a:extLst>
              <a:ext uri="{FF2B5EF4-FFF2-40B4-BE49-F238E27FC236}">
                <a16:creationId xmlns:a16="http://schemas.microsoft.com/office/drawing/2014/main" id="{A8C68E1F-B30D-4008-A97D-A709871B3173}"/>
              </a:ext>
            </a:extLst>
          </p:cNvPr>
          <p:cNvSpPr>
            <a:spLocks noGrp="1"/>
          </p:cNvSpPr>
          <p:nvPr>
            <p:ph type="body" sz="quarter" idx="10"/>
          </p:nvPr>
        </p:nvSpPr>
        <p:spPr/>
        <p:txBody>
          <a:bodyPr/>
          <a:lstStyle/>
          <a:p>
            <a:r>
              <a:rPr lang="en-US" altLang="zh-TW" b="1" dirty="0"/>
              <a:t>Methodology</a:t>
            </a:r>
            <a:endParaRPr lang="zh-TW" altLang="en-US" b="1" dirty="0"/>
          </a:p>
          <a:p>
            <a:endParaRPr lang="zh-TW" altLang="en-US" dirty="0"/>
          </a:p>
        </p:txBody>
      </p:sp>
    </p:spTree>
    <p:extLst>
      <p:ext uri="{BB962C8B-B14F-4D97-AF65-F5344CB8AC3E}">
        <p14:creationId xmlns:p14="http://schemas.microsoft.com/office/powerpoint/2010/main" val="647731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BD71C01D-9136-4270-99D9-E9623365FB61}"/>
              </a:ext>
            </a:extLst>
          </p:cNvPr>
          <p:cNvSpPr>
            <a:spLocks noGrp="1"/>
          </p:cNvSpPr>
          <p:nvPr>
            <p:ph type="sldNum" sz="quarter" idx="12"/>
          </p:nvPr>
        </p:nvSpPr>
        <p:spPr/>
        <p:txBody>
          <a:bodyPr/>
          <a:lstStyle/>
          <a:p>
            <a:fld id="{4B816D84-097D-464E-91C0-19874271D785}" type="slidenum">
              <a:rPr lang="zh-TW" altLang="en-US" smtClean="0"/>
              <a:t>8</a:t>
            </a:fld>
            <a:endParaRPr lang="zh-TW" altLang="en-US" dirty="0"/>
          </a:p>
        </p:txBody>
      </p:sp>
      <p:sp>
        <p:nvSpPr>
          <p:cNvPr id="4" name="文字版面配置區 3">
            <a:extLst>
              <a:ext uri="{FF2B5EF4-FFF2-40B4-BE49-F238E27FC236}">
                <a16:creationId xmlns:a16="http://schemas.microsoft.com/office/drawing/2014/main" id="{DB11770A-15D5-41C8-8A88-E5D2A0214907}"/>
              </a:ext>
            </a:extLst>
          </p:cNvPr>
          <p:cNvSpPr>
            <a:spLocks noGrp="1"/>
          </p:cNvSpPr>
          <p:nvPr>
            <p:ph type="body" sz="quarter" idx="13"/>
          </p:nvPr>
        </p:nvSpPr>
        <p:spPr/>
        <p:txBody>
          <a:bodyPr/>
          <a:lstStyle/>
          <a:p>
            <a:r>
              <a:rPr lang="en-US" altLang="zh-TW" b="1" dirty="0"/>
              <a:t>Methodology</a:t>
            </a:r>
            <a:endParaRPr lang="zh-TW" altLang="en-US" b="1" dirty="0"/>
          </a:p>
        </p:txBody>
      </p:sp>
      <p:sp>
        <p:nvSpPr>
          <p:cNvPr id="5" name="文字版面配置區 4">
            <a:extLst>
              <a:ext uri="{FF2B5EF4-FFF2-40B4-BE49-F238E27FC236}">
                <a16:creationId xmlns:a16="http://schemas.microsoft.com/office/drawing/2014/main" id="{590A05C2-8F6E-42B1-9B65-5D92A19AB2FE}"/>
              </a:ext>
            </a:extLst>
          </p:cNvPr>
          <p:cNvSpPr>
            <a:spLocks noGrp="1"/>
          </p:cNvSpPr>
          <p:nvPr>
            <p:ph type="body" sz="quarter" idx="14"/>
          </p:nvPr>
        </p:nvSpPr>
        <p:spPr>
          <a:xfrm>
            <a:off x="481011" y="1058070"/>
            <a:ext cx="2084767" cy="237330"/>
          </a:xfrm>
        </p:spPr>
        <p:txBody>
          <a:bodyPr/>
          <a:lstStyle/>
          <a:p>
            <a:r>
              <a:rPr lang="en-US" altLang="zh-TW" dirty="0">
                <a:latin typeface="微軟正黑體" panose="020B0604030504040204" pitchFamily="34" charset="-120"/>
                <a:ea typeface="微軟正黑體" panose="020B0604030504040204" pitchFamily="34" charset="-120"/>
              </a:rPr>
              <a:t>Dataset</a:t>
            </a:r>
          </a:p>
          <a:p>
            <a:endParaRPr lang="zh-TW" altLang="en-US" dirty="0">
              <a:latin typeface="微軟正黑體" panose="020B0604030504040204" pitchFamily="34" charset="-120"/>
              <a:ea typeface="微軟正黑體" panose="020B0604030504040204" pitchFamily="34" charset="-120"/>
            </a:endParaRPr>
          </a:p>
        </p:txBody>
      </p:sp>
      <p:sp>
        <p:nvSpPr>
          <p:cNvPr id="9" name="文字方塊 8">
            <a:extLst>
              <a:ext uri="{FF2B5EF4-FFF2-40B4-BE49-F238E27FC236}">
                <a16:creationId xmlns:a16="http://schemas.microsoft.com/office/drawing/2014/main" id="{D13C965C-56B7-4618-9AA9-95C5B5891D68}"/>
              </a:ext>
            </a:extLst>
          </p:cNvPr>
          <p:cNvSpPr txBox="1"/>
          <p:nvPr/>
        </p:nvSpPr>
        <p:spPr>
          <a:xfrm>
            <a:off x="594358" y="1377861"/>
            <a:ext cx="11343641" cy="2062103"/>
          </a:xfrm>
          <a:prstGeom prst="rect">
            <a:avLst/>
          </a:prstGeom>
          <a:noFill/>
        </p:spPr>
        <p:txBody>
          <a:bodyPr wrap="square" rtlCol="0">
            <a:spAutoFit/>
          </a:bodyPr>
          <a:lstStyle/>
          <a:p>
            <a:pPr marL="285750" indent="-285750">
              <a:buFont typeface="Wingdings" panose="05000000000000000000" pitchFamily="2" charset="2"/>
              <a:buChar char="p"/>
            </a:pPr>
            <a:r>
              <a:rPr lang="en-US" altLang="zh-TW" b="0" i="0" dirty="0">
                <a:solidFill>
                  <a:srgbClr val="222222"/>
                </a:solidFill>
                <a:effectLst/>
              </a:rPr>
              <a:t>The </a:t>
            </a:r>
            <a:r>
              <a:rPr lang="en-US" altLang="zh-TW" b="0" i="0" dirty="0" err="1">
                <a:solidFill>
                  <a:srgbClr val="222222"/>
                </a:solidFill>
                <a:effectLst/>
              </a:rPr>
              <a:t>MultimodalGasData</a:t>
            </a:r>
            <a:r>
              <a:rPr lang="en-US" altLang="zh-TW" b="0" i="0" dirty="0">
                <a:solidFill>
                  <a:srgbClr val="222222"/>
                </a:solidFill>
                <a:effectLst/>
              </a:rPr>
              <a:t> dataset presented in this work is gathered through a variety of seven gas sensors along with utilizing the thermal camera.</a:t>
            </a:r>
          </a:p>
          <a:p>
            <a:pPr marL="285750" indent="-285750">
              <a:buFont typeface="Wingdings" panose="05000000000000000000" pitchFamily="2" charset="2"/>
              <a:buChar char="p"/>
            </a:pPr>
            <a:r>
              <a:rPr lang="en-US" altLang="zh-TW" b="0" i="0" dirty="0">
                <a:solidFill>
                  <a:srgbClr val="222222"/>
                </a:solidFill>
                <a:effectLst/>
              </a:rPr>
              <a:t> the dataset is generated using two gas sources: namely, perfume and smoke. The data are logged at a frequency of 2 s continuously for the duration of 90 min.</a:t>
            </a:r>
          </a:p>
          <a:p>
            <a:pPr marL="285750" indent="-285750">
              <a:buFont typeface="Wingdings" panose="05000000000000000000" pitchFamily="2" charset="2"/>
              <a:buChar char="p"/>
            </a:pPr>
            <a:r>
              <a:rPr lang="en-US" altLang="zh-TW" b="0" i="0" dirty="0">
                <a:solidFill>
                  <a:srgbClr val="222222"/>
                </a:solidFill>
                <a:effectLst/>
              </a:rPr>
              <a:t>This dataset has 6400 samples in total. For each class(no gas, perfume, smoke, mixture) containing 1600 samples.</a:t>
            </a:r>
          </a:p>
          <a:p>
            <a:pPr marL="285750" indent="-285750">
              <a:buFont typeface="Wingdings" panose="05000000000000000000" pitchFamily="2" charset="2"/>
              <a:buChar char="p"/>
            </a:pPr>
            <a:endParaRPr lang="en-US" altLang="zh-TW" b="0" i="0" dirty="0">
              <a:solidFill>
                <a:srgbClr val="222222"/>
              </a:solidFill>
              <a:effectLst/>
            </a:endParaRPr>
          </a:p>
          <a:p>
            <a:endParaRPr lang="zh-TW" altLang="en-US" sz="2000" dirty="0"/>
          </a:p>
        </p:txBody>
      </p:sp>
      <p:pic>
        <p:nvPicPr>
          <p:cNvPr id="6" name="圖片 5">
            <a:extLst>
              <a:ext uri="{FF2B5EF4-FFF2-40B4-BE49-F238E27FC236}">
                <a16:creationId xmlns:a16="http://schemas.microsoft.com/office/drawing/2014/main" id="{AEED9685-2FF2-4CC4-9331-C36C469BD2CA}"/>
              </a:ext>
            </a:extLst>
          </p:cNvPr>
          <p:cNvPicPr>
            <a:picLocks noChangeAspect="1"/>
          </p:cNvPicPr>
          <p:nvPr/>
        </p:nvPicPr>
        <p:blipFill>
          <a:blip r:embed="rId3"/>
          <a:stretch>
            <a:fillRect/>
          </a:stretch>
        </p:blipFill>
        <p:spPr>
          <a:xfrm>
            <a:off x="2501106" y="2830793"/>
            <a:ext cx="6947694" cy="3914970"/>
          </a:xfrm>
          <a:prstGeom prst="rect">
            <a:avLst/>
          </a:prstGeom>
        </p:spPr>
      </p:pic>
    </p:spTree>
    <p:extLst>
      <p:ext uri="{BB962C8B-B14F-4D97-AF65-F5344CB8AC3E}">
        <p14:creationId xmlns:p14="http://schemas.microsoft.com/office/powerpoint/2010/main" val="89749219"/>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訂設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章節標題">
  <a:themeElements>
    <a:clrScheme name="常用設定">
      <a:dk1>
        <a:srgbClr val="343434"/>
      </a:dk1>
      <a:lt1>
        <a:sysClr val="window" lastClr="FFFFFF"/>
      </a:lt1>
      <a:dk2>
        <a:srgbClr val="44546A"/>
      </a:dk2>
      <a:lt2>
        <a:srgbClr val="E7E6E6"/>
      </a:lt2>
      <a:accent1>
        <a:srgbClr val="343434"/>
      </a:accent1>
      <a:accent2>
        <a:srgbClr val="ED7D31"/>
      </a:accent2>
      <a:accent3>
        <a:srgbClr val="A5A5A5"/>
      </a:accent3>
      <a:accent4>
        <a:srgbClr val="FFC000"/>
      </a:accent4>
      <a:accent5>
        <a:srgbClr val="3584CB"/>
      </a:accent5>
      <a:accent6>
        <a:srgbClr val="70AD47"/>
      </a:accent6>
      <a:hlink>
        <a:srgbClr val="0563C1"/>
      </a:hlink>
      <a:folHlink>
        <a:srgbClr val="954F72"/>
      </a:folHlink>
    </a:clrScheme>
    <a:fontScheme name="主要使用">
      <a:majorFont>
        <a:latin typeface="Arial"/>
        <a:ea typeface="微軟正黑體"/>
        <a:cs typeface=""/>
      </a:majorFont>
      <a:minorFont>
        <a:latin typeface="Arial"/>
        <a:ea typeface="微軟正黑體"/>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129046</TotalTime>
  <Words>2758</Words>
  <Application>Microsoft Office PowerPoint</Application>
  <PresentationFormat>寬螢幕</PresentationFormat>
  <Paragraphs>479</Paragraphs>
  <Slides>25</Slides>
  <Notes>18</Notes>
  <HiddenSlides>0</HiddenSlides>
  <MMClips>0</MMClips>
  <ScaleCrop>false</ScaleCrop>
  <HeadingPairs>
    <vt:vector size="6" baseType="variant">
      <vt:variant>
        <vt:lpstr>使用字型</vt:lpstr>
      </vt:variant>
      <vt:variant>
        <vt:i4>12</vt:i4>
      </vt:variant>
      <vt:variant>
        <vt:lpstr>佈景主題</vt:lpstr>
      </vt:variant>
      <vt:variant>
        <vt:i4>3</vt:i4>
      </vt:variant>
      <vt:variant>
        <vt:lpstr>投影片標題</vt:lpstr>
      </vt:variant>
      <vt:variant>
        <vt:i4>25</vt:i4>
      </vt:variant>
    </vt:vector>
  </HeadingPairs>
  <TitlesOfParts>
    <vt:vector size="40" baseType="lpstr">
      <vt:lpstr>Calibri </vt:lpstr>
      <vt:lpstr>Google Sans</vt:lpstr>
      <vt:lpstr>微軟正黑體</vt:lpstr>
      <vt:lpstr>微軟正黑體 Light</vt:lpstr>
      <vt:lpstr>Arial</vt:lpstr>
      <vt:lpstr>Arial Narrow</vt:lpstr>
      <vt:lpstr>Calibri</vt:lpstr>
      <vt:lpstr>Calibri Light</vt:lpstr>
      <vt:lpstr>Cambria</vt:lpstr>
      <vt:lpstr>Cambria Math</vt:lpstr>
      <vt:lpstr>Franklin Gothic Demi</vt:lpstr>
      <vt:lpstr>Wingdings</vt:lpstr>
      <vt:lpstr>Office 佈景主題</vt:lpstr>
      <vt:lpstr>自訂設計</vt:lpstr>
      <vt:lpstr>章節標題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俞涵瀠</dc:creator>
  <cp:lastModifiedBy>B10801113</cp:lastModifiedBy>
  <cp:revision>464</cp:revision>
  <dcterms:created xsi:type="dcterms:W3CDTF">2024-02-01T13:35:57Z</dcterms:created>
  <dcterms:modified xsi:type="dcterms:W3CDTF">2024-07-31T16:14:52Z</dcterms:modified>
</cp:coreProperties>
</file>

<file path=docProps/thumbnail.jpeg>
</file>